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7" r:id="rId6"/>
    <p:sldId id="278" r:id="rId7"/>
    <p:sldId id="262" r:id="rId8"/>
    <p:sldId id="263" r:id="rId9"/>
    <p:sldId id="269" r:id="rId10"/>
    <p:sldId id="293" r:id="rId11"/>
    <p:sldId id="282" r:id="rId12"/>
    <p:sldId id="264" r:id="rId13"/>
    <p:sldId id="290" r:id="rId14"/>
    <p:sldId id="285" r:id="rId15"/>
    <p:sldId id="283" r:id="rId16"/>
    <p:sldId id="289" r:id="rId17"/>
    <p:sldId id="281" r:id="rId18"/>
    <p:sldId id="279" r:id="rId19"/>
    <p:sldId id="295" r:id="rId20"/>
    <p:sldId id="265" r:id="rId21"/>
    <p:sldId id="291" r:id="rId22"/>
    <p:sldId id="288" r:id="rId23"/>
    <p:sldId id="268" r:id="rId24"/>
    <p:sldId id="294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9CD46E56-C208-4299-820E-5C6D428873A1}">
          <p14:sldIdLst>
            <p14:sldId id="256"/>
            <p14:sldId id="257"/>
            <p14:sldId id="258"/>
            <p14:sldId id="259"/>
            <p14:sldId id="277"/>
            <p14:sldId id="278"/>
            <p14:sldId id="262"/>
            <p14:sldId id="263"/>
            <p14:sldId id="269"/>
            <p14:sldId id="293"/>
            <p14:sldId id="282"/>
            <p14:sldId id="264"/>
            <p14:sldId id="290"/>
            <p14:sldId id="285"/>
            <p14:sldId id="283"/>
            <p14:sldId id="289"/>
            <p14:sldId id="281"/>
            <p14:sldId id="279"/>
            <p14:sldId id="295"/>
            <p14:sldId id="265"/>
            <p14:sldId id="291"/>
            <p14:sldId id="288"/>
            <p14:sldId id="268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50EE6-5291-4F24-BFB9-82FC55B33C9A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FBF3F-06DE-492C-8F3B-1D34D3498D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72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330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21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9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61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88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16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35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47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18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08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60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18DFB-E82D-4614-82F1-F0847417A493}" type="datetimeFigureOut">
              <a:rPr lang="ru-RU" smtClean="0"/>
              <a:t>13.09.2023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FB0C4-0EE2-43DB-83F9-C15856C47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68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wmf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hyperlink" Target="https://www.google.com/url?sa=i&amp;rct=j&amp;q=&amp;esrc=s&amp;source=images&amp;cd=&amp;cad=rja&amp;uact=8&amp;ved=2ahUKEwimhfDN8oTeAhXLhywKHRRkDUsQjRx6BAgBEAU&amp;url=http://www.stuff.co.nz/auckland/local-news/northland/archived-sections/world/100744266/Cancer-blood-tests-very-close-as-scientists-develop-the-technology&amp;psig=AOvVaw21jmy1LxwxEuqv832BIEiG&amp;ust=1539568767995943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70452" y="1836948"/>
            <a:ext cx="79059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>
                <a:solidFill>
                  <a:srgbClr val="000000"/>
                </a:solidFill>
                <a:latin typeface="Arial" panose="020B0604020202020204" pitchFamily="34" charset="0"/>
              </a:rPr>
              <a:t>Примеры применения и возможности </a:t>
            </a:r>
            <a:r>
              <a:rPr lang="ru-RU" sz="3000" b="1" dirty="0"/>
              <a:t/>
            </a:r>
            <a:br>
              <a:rPr lang="ru-RU" sz="3000" b="1" dirty="0"/>
            </a:br>
            <a:r>
              <a:rPr lang="ru-RU" sz="3000" b="1" dirty="0">
                <a:solidFill>
                  <a:srgbClr val="000000"/>
                </a:solidFill>
                <a:latin typeface="Arial" panose="020B0604020202020204" pitchFamily="34" charset="0"/>
              </a:rPr>
              <a:t>рентгеновских методов анализа </a:t>
            </a:r>
            <a:endParaRPr lang="ru-RU" sz="3000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ru-RU" sz="30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в </a:t>
            </a:r>
            <a:r>
              <a:rPr lang="ru-RU" sz="3000" b="1" dirty="0">
                <a:solidFill>
                  <a:srgbClr val="000000"/>
                </a:solidFill>
                <a:latin typeface="Arial" panose="020B0604020202020204" pitchFamily="34" charset="0"/>
              </a:rPr>
              <a:t>ИЗК СО РАН</a:t>
            </a:r>
            <a:endParaRPr lang="ru-RU" sz="3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37213" y="4647866"/>
            <a:ext cx="5870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 err="1"/>
              <a:t>С.н.с</a:t>
            </a:r>
            <a:r>
              <a:rPr lang="ru-RU" sz="2000" b="1" dirty="0"/>
              <a:t>.  ЦКП «Геодинамика и геохронология»</a:t>
            </a:r>
          </a:p>
          <a:p>
            <a:pPr algn="r"/>
            <a:endParaRPr lang="ru-RU" sz="2000" b="1" dirty="0" smtClean="0">
              <a:solidFill>
                <a:srgbClr val="FF0000"/>
              </a:solidFill>
            </a:endParaRPr>
          </a:p>
          <a:p>
            <a:pPr algn="r"/>
            <a:r>
              <a:rPr lang="ru-RU" sz="2000" b="1" dirty="0" smtClean="0">
                <a:solidFill>
                  <a:srgbClr val="FF0000"/>
                </a:solidFill>
              </a:rPr>
              <a:t>Пашкова </a:t>
            </a:r>
            <a:r>
              <a:rPr lang="ru-RU" sz="2000" b="1" dirty="0">
                <a:solidFill>
                  <a:srgbClr val="FF0000"/>
                </a:solidFill>
              </a:rPr>
              <a:t>Галина Валерьевна</a:t>
            </a:r>
          </a:p>
        </p:txBody>
      </p:sp>
    </p:spTree>
    <p:extLst>
      <p:ext uri="{BB962C8B-B14F-4D97-AF65-F5344CB8AC3E}">
        <p14:creationId xmlns:p14="http://schemas.microsoft.com/office/powerpoint/2010/main" val="655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47" y="2186401"/>
            <a:ext cx="6700972" cy="25432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1" y="233731"/>
            <a:ext cx="7212618" cy="195267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85" y="4832671"/>
            <a:ext cx="1436170" cy="120768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68447" y="6097550"/>
            <a:ext cx="8615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ArialMT"/>
              </a:rPr>
              <a:t>В качестве объектов исследования выбраны образцы мрамора (светло-серого, белого, темно-серого), светло-серого известняка, а также </a:t>
            </a:r>
            <a:r>
              <a:rPr lang="ru-RU" sz="1600" dirty="0" err="1" smtClean="0">
                <a:latin typeface="ArialMT"/>
              </a:rPr>
              <a:t>флюоритсодержащей</a:t>
            </a:r>
            <a:r>
              <a:rPr lang="ru-RU" sz="1600" dirty="0" smtClean="0">
                <a:latin typeface="ArialMT"/>
              </a:rPr>
              <a:t> руды</a:t>
            </a:r>
            <a:endParaRPr lang="ru-RU" sz="1600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4374859" y="4832671"/>
            <a:ext cx="3460459" cy="906011"/>
            <a:chOff x="1254154" y="4891378"/>
            <a:chExt cx="3460459" cy="906011"/>
          </a:xfrm>
        </p:grpSpPr>
        <p:sp>
          <p:nvSpPr>
            <p:cNvPr id="7" name="Овал 6"/>
            <p:cNvSpPr/>
            <p:nvPr/>
          </p:nvSpPr>
          <p:spPr>
            <a:xfrm>
              <a:off x="1254154" y="4891378"/>
              <a:ext cx="3460459" cy="90601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578962" y="5051997"/>
              <a:ext cx="28923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600" b="1" dirty="0">
                  <a:latin typeface="ArialMT"/>
                </a:rPr>
                <a:t>V, Cr, Co, Ni, Cu, Zn, Pb, Ba, La, Ce, Nd, Rb, Sr, Y, Zr</a:t>
              </a:r>
              <a:r>
                <a:rPr lang="es-ES" sz="1600" b="1" dirty="0" smtClean="0">
                  <a:latin typeface="ArialMT"/>
                </a:rPr>
                <a:t>,</a:t>
              </a:r>
              <a:r>
                <a:rPr lang="en-US" sz="1600" b="1" dirty="0" smtClean="0">
                  <a:latin typeface="ArialMT"/>
                </a:rPr>
                <a:t> </a:t>
              </a:r>
              <a:r>
                <a:rPr lang="en-US" sz="1600" b="1" dirty="0" err="1">
                  <a:latin typeface="ArialMT"/>
                </a:rPr>
                <a:t>Nb</a:t>
              </a:r>
              <a:endParaRPr lang="ru-RU" sz="1600" b="1" dirty="0">
                <a:latin typeface="ArialMT"/>
              </a:endParaRPr>
            </a:p>
          </p:txBody>
        </p:sp>
      </p:grpSp>
      <p:cxnSp>
        <p:nvCxnSpPr>
          <p:cNvPr id="10" name="Прямая со стрелкой 9"/>
          <p:cNvCxnSpPr/>
          <p:nvPr/>
        </p:nvCxnSpPr>
        <p:spPr>
          <a:xfrm>
            <a:off x="3649211" y="5314272"/>
            <a:ext cx="658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24149" y="2483718"/>
            <a:ext cx="9227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201</a:t>
            </a:r>
            <a:r>
              <a:rPr lang="en-US" b="1" dirty="0" smtClean="0">
                <a:solidFill>
                  <a:srgbClr val="FF0000"/>
                </a:solidFill>
              </a:rPr>
              <a:t>7</a:t>
            </a:r>
            <a:r>
              <a:rPr lang="ru-RU" b="1" dirty="0" smtClean="0">
                <a:solidFill>
                  <a:srgbClr val="FF0000"/>
                </a:solidFill>
              </a:rPr>
              <a:t> г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70179" y="2023166"/>
            <a:ext cx="7737782" cy="4724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Исследования в этом направлении необходимы для: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учета спектральных наложений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оценки возможности использования фильтров для увеличения контрастности аналитических линий и снижения пределов обнаружения.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ru-RU" alt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сегодняшний день в литературе очень мало данных по эффективности отражения во втором и третьем порядках отражения для кристаллов-анализаторов 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KAP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RbAP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многих других. Так, для кристалла-анализатора 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важными наложениями являются (длина волны в ангстремах):     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kumimoji="0" lang="en-US" altLang="ru-RU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0" lang="en-US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(6,157) – </a:t>
            </a: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CaK</a:t>
            </a:r>
            <a:r>
              <a:rPr kumimoji="0" lang="en-US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Linux Libertine G" charset="-52"/>
                <a:ea typeface="Times New Roman" panose="02020603050405020304" pitchFamily="18" charset="0"/>
                <a:cs typeface="Courier New" panose="02070309020205020404" pitchFamily="49" charset="0"/>
              </a:rPr>
              <a:t>β</a:t>
            </a:r>
            <a:r>
              <a:rPr kumimoji="0" lang="en-US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 (6,179),    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SiK</a:t>
            </a:r>
            <a:r>
              <a:rPr kumimoji="0" lang="en-US" altLang="ru-RU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0" lang="en-US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(7,125) – FeK</a:t>
            </a:r>
            <a:r>
              <a:rPr kumimoji="0" lang="en-US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Linux Libertine G" charset="-52"/>
                <a:ea typeface="Times New Roman" panose="02020603050405020304" pitchFamily="18" charset="0"/>
                <a:cs typeface="Courier New" panose="02070309020205020404" pitchFamily="49" charset="0"/>
              </a:rPr>
              <a:t>β</a:t>
            </a:r>
            <a:r>
              <a:rPr kumimoji="0" lang="en-US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 (7,026),    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CsL</a:t>
            </a:r>
            <a:r>
              <a:rPr kumimoji="0" lang="en-US" altLang="ru-RU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α1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(2,892) – ZnK</a:t>
            </a:r>
            <a:r>
              <a:rPr kumimoji="0" lang="en-US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α1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 (2,870)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ZnK</a:t>
            </a:r>
            <a:r>
              <a:rPr kumimoji="0" lang="en-US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α2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 (2,878),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CeL</a:t>
            </a:r>
            <a:r>
              <a:rPr kumimoji="0" lang="en-US" altLang="ru-RU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Linux Libertine G" charset="-52"/>
                <a:ea typeface="Times New Roman" panose="02020603050405020304" pitchFamily="18" charset="0"/>
                <a:cs typeface="Courier New" panose="02070309020205020404" pitchFamily="49" charset="0"/>
              </a:rPr>
              <a:t>β</a:t>
            </a:r>
            <a:r>
              <a:rPr kumimoji="0" lang="ru-RU" altLang="ru-RU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ru-RU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(2,356) и </a:t>
            </a: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AsK</a:t>
            </a:r>
            <a:r>
              <a:rPr kumimoji="0" lang="en-US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(2,352 и 2,360 для 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0" lang="ru-RU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0" lang="ru-RU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соответственно)    </a:t>
            </a:r>
            <a:endParaRPr kumimoji="0" lang="en-US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NiK</a:t>
            </a:r>
            <a:r>
              <a:rPr kumimoji="0" lang="en-US" altLang="ru-RU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(1,658) – 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YK</a:t>
            </a:r>
            <a:r>
              <a:rPr kumimoji="0" lang="en-US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(1,658) и </a:t>
            </a: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RbK</a:t>
            </a:r>
            <a:r>
              <a:rPr kumimoji="0" lang="en-US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Linux Libertine G" charset="-52"/>
                <a:ea typeface="Times New Roman" panose="02020603050405020304" pitchFamily="18" charset="0"/>
                <a:cs typeface="Courier New" panose="02070309020205020404" pitchFamily="49" charset="0"/>
              </a:rPr>
              <a:t>β</a:t>
            </a:r>
            <a:r>
              <a:rPr kumimoji="0" lang="ru-RU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(1,657),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kumimoji="0" lang="en-US" altLang="ru-RU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PbL</a:t>
            </a:r>
            <a:r>
              <a:rPr kumimoji="0" lang="en-US" altLang="ru-RU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Linux Libertine G" charset="-52"/>
                <a:ea typeface="Times New Roman" panose="02020603050405020304" pitchFamily="18" charset="0"/>
                <a:cs typeface="Courier New" panose="02070309020205020404" pitchFamily="49" charset="0"/>
              </a:rPr>
              <a:t>β</a:t>
            </a:r>
            <a:r>
              <a:rPr kumimoji="0" lang="ru-RU" altLang="ru-RU" sz="1600" b="1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(0,983)</a:t>
            </a:r>
            <a:r>
              <a:rPr kumimoji="0" lang="en-US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SnK</a:t>
            </a:r>
            <a:r>
              <a:rPr kumimoji="0" lang="en-US" altLang="ru-RU" sz="16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 (0,981)</a:t>
            </a:r>
            <a:endParaRPr kumimoji="0" lang="en-US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78" y="300504"/>
            <a:ext cx="1694576" cy="169457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70179" y="286018"/>
            <a:ext cx="5388863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u="sng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Оценка </a:t>
            </a:r>
            <a:r>
              <a:rPr lang="ru-RU" altLang="ru-RU" b="1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эффективности отражения рентгеновского излучения кристаллами-анализаторами при более высоких порядках отражения </a:t>
            </a:r>
            <a:endParaRPr lang="en-US" altLang="ru-RU" b="1" u="sng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Ревенко А.Г., Худоногова Е.Н., </a:t>
            </a:r>
            <a:r>
              <a:rPr lang="ru-RU" altLang="ru-RU" sz="1600" b="1" dirty="0" err="1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Штельмах</a:t>
            </a:r>
            <a:r>
              <a:rPr lang="ru-RU" altLang="ru-RU" sz="1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С.И.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3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61" y="3901737"/>
            <a:ext cx="1502986" cy="145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273734" y="5525968"/>
            <a:ext cx="3794868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ru-RU" dirty="0" smtClean="0"/>
              <a:t>S8 Tiger - </a:t>
            </a:r>
            <a:r>
              <a:rPr lang="ru-RU" altLang="ru-RU" dirty="0" smtClean="0"/>
              <a:t>маска</a:t>
            </a:r>
            <a:r>
              <a:rPr lang="ru-RU" altLang="ru-RU" dirty="0"/>
              <a:t>, ограничивающая область возбуждения и отбора флуоресцентного излучения до 8 мм</a:t>
            </a:r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07" y="3883554"/>
            <a:ext cx="1465750" cy="1417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4433363" y="5887490"/>
            <a:ext cx="453424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dirty="0"/>
              <a:t>Масса образца была снижена </a:t>
            </a:r>
            <a:r>
              <a:rPr lang="ru-RU" altLang="ru-RU" dirty="0" smtClean="0"/>
              <a:t>до </a:t>
            </a:r>
            <a:r>
              <a:rPr lang="ru-RU" altLang="ru-RU" dirty="0"/>
              <a:t>200-300 </a:t>
            </a:r>
            <a:r>
              <a:rPr lang="ru-RU" altLang="ru-RU" dirty="0" smtClean="0"/>
              <a:t>мг</a:t>
            </a:r>
            <a:endParaRPr lang="ru-RU" altLang="ru-RU" dirty="0"/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35" y="1085443"/>
            <a:ext cx="864323" cy="83240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614" y="1029399"/>
            <a:ext cx="1302167" cy="9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45473" y="106069"/>
            <a:ext cx="8735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u="sng" dirty="0" smtClean="0"/>
              <a:t>Анализ </a:t>
            </a:r>
            <a:r>
              <a:rPr lang="ru-RU" b="1" i="1" u="sng" dirty="0"/>
              <a:t>донных отложений озерных </a:t>
            </a:r>
            <a:r>
              <a:rPr lang="ru-RU" b="1" i="1" u="sng" dirty="0" smtClean="0"/>
              <a:t>систем при оценке изменений окружающей среды и климата</a:t>
            </a:r>
            <a:endParaRPr lang="ru-RU" b="1" u="sng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771" y="3975284"/>
            <a:ext cx="1819801" cy="18365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02015" y="951562"/>
            <a:ext cx="6565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Совместные исследования с ИГХ СО РАН </a:t>
            </a:r>
          </a:p>
          <a:p>
            <a:r>
              <a:rPr lang="ru-RU" b="1" dirty="0" smtClean="0"/>
              <a:t>(</a:t>
            </a:r>
            <a:r>
              <a:rPr lang="ru-RU" b="1" dirty="0" err="1" smtClean="0">
                <a:solidFill>
                  <a:srgbClr val="C00000"/>
                </a:solidFill>
              </a:rPr>
              <a:t>Финкельштейн</a:t>
            </a:r>
            <a:r>
              <a:rPr lang="ru-RU" b="1" dirty="0" smtClean="0">
                <a:solidFill>
                  <a:srgbClr val="C00000"/>
                </a:solidFill>
              </a:rPr>
              <a:t> А.Л., </a:t>
            </a:r>
            <a:r>
              <a:rPr lang="ru-RU" b="1" dirty="0" err="1" smtClean="0">
                <a:solidFill>
                  <a:srgbClr val="C00000"/>
                </a:solidFill>
              </a:rPr>
              <a:t>Айсуева</a:t>
            </a:r>
            <a:r>
              <a:rPr lang="ru-RU" b="1" dirty="0" smtClean="0">
                <a:solidFill>
                  <a:srgbClr val="C00000"/>
                </a:solidFill>
              </a:rPr>
              <a:t> Т.С., 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ru-RU" b="1" dirty="0" smtClean="0">
                <a:solidFill>
                  <a:srgbClr val="C00000"/>
                </a:solidFill>
              </a:rPr>
              <a:t>Чубаров В.М., Амосова А.А.) 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249382" y="2121695"/>
            <a:ext cx="847187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altLang="ru-RU" dirty="0"/>
              <a:t> К</a:t>
            </a:r>
            <a:r>
              <a:rPr lang="ru-RU" altLang="ru-RU" dirty="0" smtClean="0"/>
              <a:t>ерн </a:t>
            </a:r>
            <a:r>
              <a:rPr lang="ru-RU" altLang="ru-RU" dirty="0"/>
              <a:t>донных отложений должен быть опробован по всей длине с минимальным </a:t>
            </a:r>
            <a:r>
              <a:rPr lang="ru-RU" altLang="ru-RU" dirty="0" smtClean="0"/>
              <a:t>шагом. </a:t>
            </a:r>
            <a:r>
              <a:rPr lang="ru-RU" dirty="0"/>
              <a:t>Масса пробы, поставляемой на анализ, часто ограничена (менее 500 мг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45473" y="2894816"/>
            <a:ext cx="8575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</a:rPr>
              <a:t>Ключевой подход -разработка </a:t>
            </a:r>
            <a:r>
              <a:rPr lang="ru-RU" b="1" dirty="0">
                <a:solidFill>
                  <a:srgbClr val="C00000"/>
                </a:solidFill>
              </a:rPr>
              <a:t>и обоснование методик, направленных на анализ проб с минимально обоснованным объемом/навеской</a:t>
            </a:r>
          </a:p>
        </p:txBody>
      </p:sp>
    </p:spTree>
    <p:extLst>
      <p:ext uri="{BB962C8B-B14F-4D97-AF65-F5344CB8AC3E}">
        <p14:creationId xmlns:p14="http://schemas.microsoft.com/office/powerpoint/2010/main" val="194410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127" y="267015"/>
            <a:ext cx="91509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Спектрометр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S8 Tiger </a:t>
            </a:r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используется для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определения породообразующих компонентов </a:t>
            </a:r>
            <a:endParaRPr lang="en-US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Na</a:t>
            </a:r>
            <a:r>
              <a:rPr lang="ru-RU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MgO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Al</a:t>
            </a:r>
            <a:r>
              <a:rPr lang="ru-RU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ru-RU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SiO</a:t>
            </a:r>
            <a:r>
              <a:rPr lang="ru-RU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P</a:t>
            </a:r>
            <a:r>
              <a:rPr lang="ru-RU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ru-RU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</a:t>
            </a:r>
            <a:r>
              <a:rPr lang="ru-RU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TiO</a:t>
            </a:r>
            <a:r>
              <a:rPr lang="ru-RU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MnO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Fe</a:t>
            </a:r>
            <a:r>
              <a:rPr lang="ru-RU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ru-RU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 микроэлементов 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(V,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Cr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Ni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Cu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Zn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Rb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Sr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Y, </a:t>
            </a:r>
            <a:r>
              <a:rPr lang="ru-RU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Pb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Zr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Nb</a:t>
            </a:r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 в донных отложениях озер </a:t>
            </a:r>
            <a:endParaRPr lang="ru-RU" b="1" dirty="0"/>
          </a:p>
        </p:txBody>
      </p:sp>
      <p:pic>
        <p:nvPicPr>
          <p:cNvPr id="9" name="Picture 6" descr="Fig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29" y="1717964"/>
            <a:ext cx="2190193" cy="328727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26970" y="5082689"/>
            <a:ext cx="2770909" cy="120032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ru-RU" altLang="ru-RU" dirty="0"/>
              <a:t>Рис. 1. Зависимость содержания </a:t>
            </a:r>
            <a:r>
              <a:rPr lang="en-US" altLang="ru-RU" dirty="0"/>
              <a:t>Br</a:t>
            </a:r>
            <a:r>
              <a:rPr lang="ru-RU" altLang="ru-RU" dirty="0"/>
              <a:t> и (</a:t>
            </a:r>
            <a:r>
              <a:rPr lang="en-US" altLang="ru-RU" dirty="0" err="1"/>
              <a:t>SiO</a:t>
            </a:r>
            <a:r>
              <a:rPr lang="ru-RU" altLang="ru-RU" dirty="0"/>
              <a:t>2 </a:t>
            </a:r>
            <a:r>
              <a:rPr lang="en-US" altLang="ru-RU" dirty="0"/>
              <a:t>bio</a:t>
            </a:r>
            <a:r>
              <a:rPr lang="ru-RU" altLang="ru-RU" dirty="0"/>
              <a:t>) от глубины отбора пробы (оз. Байкал)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903291" y="5968860"/>
            <a:ext cx="4002378" cy="70788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ru-RU" sz="2000" dirty="0"/>
              <a:t>Повышение точности определения</a:t>
            </a:r>
          </a:p>
          <a:p>
            <a:pPr algn="ctr"/>
            <a:r>
              <a:rPr lang="ru-RU" sz="2000" dirty="0"/>
              <a:t> серы и хлора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0134" y="1313160"/>
            <a:ext cx="573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</a:rPr>
              <a:t>Разрабатываются новые методики </a:t>
            </a:r>
          </a:p>
          <a:p>
            <a:pPr algn="ctr"/>
            <a:r>
              <a:rPr lang="ru-RU" b="1" dirty="0" smtClean="0">
                <a:solidFill>
                  <a:srgbClr val="C00000"/>
                </a:solidFill>
              </a:rPr>
              <a:t> расширяется круг определяемых элементов</a:t>
            </a:r>
            <a:endParaRPr lang="ru-RU" b="1" dirty="0">
              <a:solidFill>
                <a:srgbClr val="C00000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2429662"/>
            <a:ext cx="6385501" cy="20919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Овал 14"/>
          <p:cNvSpPr/>
          <p:nvPr/>
        </p:nvSpPr>
        <p:spPr>
          <a:xfrm>
            <a:off x="319839" y="1255743"/>
            <a:ext cx="5486400" cy="8158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72389" y="4836068"/>
            <a:ext cx="5524948" cy="70788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Оценка возможностей определения углерода и форм его нахождения в донных отложениях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2" y="4836068"/>
            <a:ext cx="634501" cy="7106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82" y="2649243"/>
            <a:ext cx="563264" cy="55222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" y="5968860"/>
            <a:ext cx="612346" cy="681482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6379866" y="1475509"/>
            <a:ext cx="2660225" cy="4880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69" y="5968860"/>
            <a:ext cx="636071" cy="7078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88109" y="2740687"/>
            <a:ext cx="9227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2016 г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93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17411" t="7053" r="144" b="6624"/>
          <a:stretch/>
        </p:blipFill>
        <p:spPr>
          <a:xfrm>
            <a:off x="4079645" y="2976472"/>
            <a:ext cx="4344688" cy="28431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29089" t="14058" r="157" b="7125"/>
          <a:stretch/>
        </p:blipFill>
        <p:spPr>
          <a:xfrm>
            <a:off x="70702" y="822983"/>
            <a:ext cx="3062336" cy="213209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40" b="11963"/>
          <a:stretch/>
        </p:blipFill>
        <p:spPr>
          <a:xfrm>
            <a:off x="3351273" y="957887"/>
            <a:ext cx="2551811" cy="212312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58" y="4011617"/>
            <a:ext cx="1682938" cy="126220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78" y="1043424"/>
            <a:ext cx="2107613" cy="158071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568930" y="979757"/>
            <a:ext cx="2536654" cy="39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indent="338138"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Обзорная карта района исследования</a:t>
            </a:r>
            <a:endParaRPr lang="ru-RU" altLang="ru-RU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702" y="3215070"/>
            <a:ext cx="3890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Эколого-геохимическая съемка включала 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отбор проб почв, растений и воды через каждый 1 км в выделенных водосборных бассейнах средней части о. Ольхон. В каждом выделенном водосборном бассейне была заложена сеть точек опробования,  в которых были отобраны пробы: </a:t>
            </a:r>
          </a:p>
          <a:p>
            <a:pPr algn="just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 пробы почв отбирались с глубины 10-15 см в полиэтиленовые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зип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-пакеты;</a:t>
            </a:r>
          </a:p>
          <a:p>
            <a:pPr algn="just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 растения (корни и ветви сосны) отбирались на удалении от точки на расстоянии от 1 до 10 м;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43211" y="219704"/>
            <a:ext cx="68358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экологического  состояния природной среды о. Ольхон </a:t>
            </a: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(Т.Ю. Черкашина, В.А.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Пеллинен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99397" y="6032269"/>
            <a:ext cx="7597936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 использованием данных РФА рассчитаны различные эколого-геохимические </a:t>
            </a:r>
            <a:r>
              <a:rPr lang="ru-RU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индикаторы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3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4376" y="597135"/>
            <a:ext cx="89552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Тетенькин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А.В., Ветров В.М.,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Демонтерова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Е.И., Пашкова Г.В., Канева Е.В. </a:t>
            </a:r>
            <a:r>
              <a:rPr lang="ru-RU" sz="14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Аргиллитовые</a:t>
            </a:r>
            <a:r>
              <a:rPr lang="ru-RU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артефакты как источник информации о связях населения бассейна Витима в эпоху финального плейстоцена - среднего голоцена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// Археология, этнография и антропология Евразии. 2018. - №2. - С. 16-24.</a:t>
            </a:r>
            <a:endParaRPr lang="ru-RU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101795" y="108473"/>
            <a:ext cx="425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 smtClean="0">
                <a:solidFill>
                  <a:srgbClr val="FF0000"/>
                </a:solidFill>
              </a:rPr>
              <a:t>Применение РФА в археологии</a:t>
            </a:r>
            <a:endParaRPr lang="ru-RU" b="1" u="sng" dirty="0">
              <a:solidFill>
                <a:srgbClr val="FF0000"/>
              </a:solidFill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94376" y="1335799"/>
            <a:ext cx="8955247" cy="5434356"/>
            <a:chOff x="79661" y="274326"/>
            <a:chExt cx="8955247" cy="543435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17" y="555115"/>
              <a:ext cx="3570949" cy="3745684"/>
            </a:xfrm>
            <a:prstGeom prst="rect">
              <a:avLst/>
            </a:prstGeom>
          </p:spPr>
        </p:pic>
        <p:sp>
          <p:nvSpPr>
            <p:cNvPr id="12" name="Прямоугольник 11"/>
            <p:cNvSpPr/>
            <p:nvPr/>
          </p:nvSpPr>
          <p:spPr>
            <a:xfrm>
              <a:off x="79661" y="4060637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ru-RU" sz="1600" b="1" i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Рис. 1.</a:t>
              </a:r>
              <a:r>
                <a:rPr lang="ru-RU" sz="16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 Расположение археологических местонахождений с </a:t>
              </a:r>
              <a:r>
                <a:rPr lang="ru-RU" sz="1600" b="1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аргиллитовыми</a:t>
              </a:r>
              <a:r>
                <a:rPr lang="ru-RU" sz="16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endParaRPr lang="ru-RU" sz="1600" b="1" dirty="0" smtClean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r>
                <a:rPr lang="ru-RU" sz="1600" b="1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артефактами </a:t>
              </a:r>
              <a:r>
                <a:rPr lang="ru-RU" sz="16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долине р. Витим.</a:t>
              </a:r>
              <a:endParaRPr lang="ru-RU" sz="1600" b="1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3799722" y="1930387"/>
              <a:ext cx="485937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i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Рис. 2.</a:t>
              </a:r>
              <a:r>
                <a:rPr lang="ru-RU" sz="16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 Изделия из аргиллита. </a:t>
              </a:r>
              <a:r>
                <a:rPr lang="ru-RU" sz="1600" b="1" i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1–3</a:t>
              </a:r>
              <a:r>
                <a:rPr lang="ru-RU" sz="16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 – </a:t>
              </a:r>
              <a:r>
                <a:rPr lang="ru-RU" sz="1600" b="1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Усть-Каренга</a:t>
              </a:r>
              <a:r>
                <a:rPr lang="ru-RU" sz="16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 XVI; </a:t>
              </a:r>
              <a:r>
                <a:rPr lang="ru-RU" sz="1600" b="1" i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4–6</a:t>
              </a:r>
              <a:r>
                <a:rPr lang="ru-RU" sz="16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 – Коврижка I, культурный горизонт 2.</a:t>
              </a:r>
              <a:endParaRPr lang="ru-RU" sz="1600" b="1" dirty="0"/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661" y="274326"/>
              <a:ext cx="3027209" cy="1750897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308" y="2659332"/>
              <a:ext cx="3557966" cy="24953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Прямоугольник 16"/>
            <p:cNvSpPr/>
            <p:nvPr/>
          </p:nvSpPr>
          <p:spPr>
            <a:xfrm>
              <a:off x="2044292" y="5154684"/>
              <a:ext cx="699061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500" b="1" i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Рис. 3.</a:t>
              </a:r>
              <a:r>
                <a:rPr lang="ru-RU" sz="15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 Диаграммы химического состава аргиллитов</a:t>
              </a:r>
              <a:r>
                <a:rPr lang="ru-RU" sz="15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с местонахождений Коврижка </a:t>
              </a:r>
              <a:r>
                <a:rPr lang="en-US" sz="15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I</a:t>
              </a:r>
              <a:r>
                <a:rPr lang="ru-RU" sz="15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</a:t>
              </a:r>
              <a:r>
                <a:rPr lang="ru-RU" sz="1500" b="1" i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а</a:t>
              </a:r>
              <a:r>
                <a:rPr lang="ru-RU" sz="15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) и </a:t>
              </a:r>
              <a:r>
                <a:rPr lang="en-US" sz="15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IV</a:t>
              </a:r>
              <a:r>
                <a:rPr lang="ru-RU" sz="15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</a:t>
              </a:r>
              <a:r>
                <a:rPr lang="ru-RU" sz="1500" b="1" i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б</a:t>
              </a:r>
              <a:r>
                <a:rPr lang="ru-RU" sz="15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),</a:t>
              </a:r>
              <a:r>
                <a:rPr lang="ru-RU" sz="15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ru-RU" sz="1500" b="1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Усть-Каренга</a:t>
              </a:r>
              <a:r>
                <a:rPr lang="ru-RU" sz="15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15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XII</a:t>
              </a:r>
              <a:r>
                <a:rPr lang="ru-RU" sz="15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(</a:t>
              </a:r>
              <a:r>
                <a:rPr lang="ru-RU" sz="1500" b="1" i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в</a:t>
              </a:r>
              <a:r>
                <a:rPr lang="ru-RU" sz="15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) и </a:t>
              </a:r>
              <a:r>
                <a:rPr lang="ru-RU" sz="15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XVI (</a:t>
              </a:r>
              <a:r>
                <a:rPr lang="ru-RU" sz="1500" b="1" i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г </a:t>
              </a:r>
              <a:r>
                <a:rPr lang="ru-RU" sz="15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– обр. 7_1, </a:t>
              </a:r>
              <a:r>
                <a:rPr lang="ru-RU" sz="1500" b="1" i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д</a:t>
              </a:r>
              <a:r>
                <a:rPr lang="ru-RU" sz="1500" b="1" dirty="0">
                  <a:latin typeface="Times New Roman" panose="02020603050405020304" pitchFamily="18" charset="0"/>
                  <a:ea typeface="Calibri" panose="020F0502020204030204" pitchFamily="34" charset="0"/>
                </a:rPr>
                <a:t> – обр. 7_2).</a:t>
              </a:r>
              <a:endParaRPr lang="ru-RU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788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4557" y="177672"/>
            <a:ext cx="8854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Тетенькин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А.В.,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</a:rPr>
              <a:t>Жмур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О.В.,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Демонтерова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 Е.И., Канева Е.В.,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Сальная Н.В. </a:t>
            </a:r>
            <a:r>
              <a:rPr lang="ru-RU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Костяные фигуры и знаково-символический контекст жилища 6 культурного горизонта стоянки Коврижка 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IV</a:t>
            </a:r>
            <a:r>
              <a:rPr lang="ru-RU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 на Витиме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// </a:t>
            </a:r>
            <a:r>
              <a:rPr lang="ru-RU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Археология, этнография и антропология Евразии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2018, №4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48" y="1202749"/>
            <a:ext cx="2788213" cy="18256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9" y="3826708"/>
            <a:ext cx="5499579" cy="216836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790358" y="3108934"/>
            <a:ext cx="4072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Рис.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4.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Диск черного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алеврита</a:t>
            </a:r>
            <a:r>
              <a:rPr lang="ru-RU" sz="16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endParaRPr lang="en-US" sz="1600" i="1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слева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фото алеврита под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бинолупой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736168" y="3937803"/>
            <a:ext cx="28611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Рис.</a:t>
            </a:r>
            <a:r>
              <a:rPr lang="ru-RU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5. Диаграммы сравнения химического состава образцов черного алеврита из диска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и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наброса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на 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кострище 6-й культурный горизонт стоянки Коврижка 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IV</a:t>
            </a: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(среднее течение р. Витим). </a:t>
            </a:r>
            <a:endParaRPr lang="ru-RU" sz="16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958614" y="1059903"/>
            <a:ext cx="3803072" cy="26708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661" y="1494615"/>
            <a:ext cx="4572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В 2016 году при раскопе был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найден</a:t>
            </a: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наброс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 на кострище в виде черного алеврита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. На следующий 2017 год был найден диск черного алеврита. Сопоставление 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черного алеврита с разных культурных горизонтов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проводили с помощью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РФА (</a:t>
            </a:r>
            <a:r>
              <a:rPr lang="ru-RU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аналитик Е. Худоногова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62291" y="6047925"/>
            <a:ext cx="8305801" cy="70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Сделан </a:t>
            </a:r>
            <a:r>
              <a:rPr lang="ru-RU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вывод 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 длительной практике приноса на стоянку специфического вещества и использования его в манипуляциях с очагом. 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7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98" y="1466588"/>
            <a:ext cx="8397901" cy="252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Прямоугольник 5"/>
          <p:cNvSpPr/>
          <p:nvPr/>
        </p:nvSpPr>
        <p:spPr>
          <a:xfrm>
            <a:off x="242670" y="96044"/>
            <a:ext cx="8642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dirty="0" smtClean="0">
                <a:solidFill>
                  <a:srgbClr val="FF0000"/>
                </a:solidFill>
              </a:rPr>
              <a:t>Определение содержаний  </a:t>
            </a:r>
            <a:r>
              <a:rPr lang="ru-RU" altLang="ru-RU" dirty="0">
                <a:solidFill>
                  <a:srgbClr val="FF0000"/>
                </a:solidFill>
              </a:rPr>
              <a:t>породообразующих компонентов в горных породах на спектрометре </a:t>
            </a:r>
            <a:r>
              <a:rPr lang="en-US" altLang="ru-RU" dirty="0">
                <a:solidFill>
                  <a:srgbClr val="FF0000"/>
                </a:solidFill>
              </a:rPr>
              <a:t>S8 Tiger</a:t>
            </a:r>
            <a:r>
              <a:rPr lang="ru-RU" altLang="ru-RU" dirty="0">
                <a:solidFill>
                  <a:srgbClr val="FF0000"/>
                </a:solidFill>
              </a:rPr>
              <a:t> с предварительным сплавлением образцов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59" y="864254"/>
            <a:ext cx="1171420" cy="9123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71" y="733134"/>
            <a:ext cx="1709488" cy="140178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0" y="4159928"/>
            <a:ext cx="6490855" cy="26369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44085" y="2727588"/>
            <a:ext cx="10444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201</a:t>
            </a:r>
            <a:r>
              <a:rPr lang="en-US" b="1" dirty="0" smtClean="0">
                <a:solidFill>
                  <a:srgbClr val="FF0000"/>
                </a:solidFill>
              </a:rPr>
              <a:t>8</a:t>
            </a:r>
            <a:r>
              <a:rPr lang="ru-RU" b="1" dirty="0" smtClean="0">
                <a:solidFill>
                  <a:srgbClr val="FF0000"/>
                </a:solidFill>
              </a:rPr>
              <a:t> г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вал 19"/>
          <p:cNvSpPr/>
          <p:nvPr/>
        </p:nvSpPr>
        <p:spPr>
          <a:xfrm>
            <a:off x="5356600" y="2512630"/>
            <a:ext cx="3412353" cy="7344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233182" y="213919"/>
            <a:ext cx="671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</a:rPr>
              <a:t>Рентгенофлуоресцентный</a:t>
            </a:r>
            <a:r>
              <a:rPr lang="ru-RU" b="1" dirty="0" smtClean="0">
                <a:solidFill>
                  <a:srgbClr val="FF0000"/>
                </a:solidFill>
              </a:rPr>
              <a:t> анализ молока и молочных продуктов</a:t>
            </a:r>
            <a:endParaRPr lang="ru-RU" b="1" dirty="0">
              <a:solidFill>
                <a:srgbClr val="FF0000"/>
              </a:solidFill>
            </a:endParaRPr>
          </a:p>
        </p:txBody>
      </p:sp>
      <p:grpSp>
        <p:nvGrpSpPr>
          <p:cNvPr id="3" name="Group 1636"/>
          <p:cNvGrpSpPr>
            <a:grpSpLocks/>
          </p:cNvGrpSpPr>
          <p:nvPr/>
        </p:nvGrpSpPr>
        <p:grpSpPr bwMode="auto">
          <a:xfrm>
            <a:off x="557868" y="653464"/>
            <a:ext cx="7955793" cy="1713409"/>
            <a:chOff x="496" y="6897"/>
            <a:chExt cx="6048" cy="1392"/>
          </a:xfrm>
        </p:grpSpPr>
        <p:sp>
          <p:nvSpPr>
            <p:cNvPr id="6" name="AutoShape 94"/>
            <p:cNvSpPr>
              <a:spLocks noChangeArrowheads="1"/>
            </p:cNvSpPr>
            <p:nvPr/>
          </p:nvSpPr>
          <p:spPr bwMode="auto">
            <a:xfrm>
              <a:off x="5152" y="7137"/>
              <a:ext cx="1392" cy="52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2952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defTabSz="2952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defTabSz="2952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defTabSz="2952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defTabSz="2952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29527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29527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29527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295275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600"/>
                <a:t>Расчет </a:t>
              </a:r>
            </a:p>
            <a:p>
              <a:pPr algn="ctr"/>
              <a:r>
                <a:rPr lang="ru-RU" altLang="ru-RU" sz="1600"/>
                <a:t>концентраций</a:t>
              </a:r>
            </a:p>
          </p:txBody>
        </p:sp>
        <p:grpSp>
          <p:nvGrpSpPr>
            <p:cNvPr id="7" name="Group 280"/>
            <p:cNvGrpSpPr>
              <a:grpSpLocks/>
            </p:cNvGrpSpPr>
            <p:nvPr/>
          </p:nvGrpSpPr>
          <p:grpSpPr bwMode="auto">
            <a:xfrm>
              <a:off x="496" y="6897"/>
              <a:ext cx="4656" cy="1392"/>
              <a:chOff x="304" y="6705"/>
              <a:chExt cx="4656" cy="1392"/>
            </a:xfrm>
          </p:grpSpPr>
          <p:pic>
            <p:nvPicPr>
              <p:cNvPr id="8" name="Picture 7"/>
              <p:cNvPicPr preferRelativeResize="0"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" y="6801"/>
                <a:ext cx="816" cy="801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9" name="Picture 135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4" y="6801"/>
                <a:ext cx="768" cy="764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10" name="AutoShape 62"/>
              <p:cNvSpPr>
                <a:spLocks noChangeArrowheads="1"/>
              </p:cNvSpPr>
              <p:nvPr/>
            </p:nvSpPr>
            <p:spPr bwMode="auto">
              <a:xfrm>
                <a:off x="1264" y="7617"/>
                <a:ext cx="1200" cy="216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ru-RU" altLang="ru-RU" sz="1600"/>
                  <a:t>лиофилизация</a:t>
                </a:r>
              </a:p>
            </p:txBody>
          </p:sp>
          <p:pic>
            <p:nvPicPr>
              <p:cNvPr id="11" name="Picture 45" descr="P4200025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8" y="6858"/>
                <a:ext cx="816" cy="711"/>
              </a:xfrm>
              <a:prstGeom prst="rect">
                <a:avLst/>
              </a:prstGeom>
              <a:solidFill>
                <a:srgbClr val="FFFF99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12" name="AutoShape 63"/>
              <p:cNvSpPr>
                <a:spLocks noChangeArrowheads="1"/>
              </p:cNvSpPr>
              <p:nvPr/>
            </p:nvSpPr>
            <p:spPr bwMode="auto">
              <a:xfrm>
                <a:off x="2560" y="7665"/>
                <a:ext cx="1104" cy="3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ru-RU" altLang="ru-RU" sz="1600"/>
                  <a:t>Прессование</a:t>
                </a:r>
              </a:p>
              <a:p>
                <a:pPr algn="ctr"/>
                <a:r>
                  <a:rPr lang="ru-RU" altLang="ru-RU" sz="1600"/>
                  <a:t>излучателя </a:t>
                </a:r>
              </a:p>
            </p:txBody>
          </p:sp>
          <p:pic>
            <p:nvPicPr>
              <p:cNvPr id="13" name="Picture 58"/>
              <p:cNvPicPr preferRelativeResize="0"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2" y="6705"/>
                <a:ext cx="833" cy="1152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14" name="AutoShape 65"/>
              <p:cNvSpPr>
                <a:spLocks noChangeArrowheads="1"/>
              </p:cNvSpPr>
              <p:nvPr/>
            </p:nvSpPr>
            <p:spPr bwMode="auto">
              <a:xfrm>
                <a:off x="3856" y="7905"/>
                <a:ext cx="1104" cy="19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defTabSz="2952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defTabSz="29527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ru-RU" altLang="ru-RU" sz="1600"/>
                  <a:t>Измерение</a:t>
                </a:r>
              </a:p>
            </p:txBody>
          </p:sp>
          <p:sp>
            <p:nvSpPr>
              <p:cNvPr id="15" name="AutoShape 274"/>
              <p:cNvSpPr>
                <a:spLocks noChangeArrowheads="1"/>
              </p:cNvSpPr>
              <p:nvPr/>
            </p:nvSpPr>
            <p:spPr bwMode="auto">
              <a:xfrm>
                <a:off x="1168" y="7137"/>
                <a:ext cx="336" cy="96"/>
              </a:xfrm>
              <a:prstGeom prst="rightArrow">
                <a:avLst>
                  <a:gd name="adj1" fmla="val 50000"/>
                  <a:gd name="adj2" fmla="val 87500"/>
                </a:avLst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600"/>
              </a:p>
            </p:txBody>
          </p:sp>
          <p:sp>
            <p:nvSpPr>
              <p:cNvPr id="16" name="AutoShape 275"/>
              <p:cNvSpPr>
                <a:spLocks noChangeArrowheads="1"/>
              </p:cNvSpPr>
              <p:nvPr/>
            </p:nvSpPr>
            <p:spPr bwMode="auto">
              <a:xfrm>
                <a:off x="3499" y="7137"/>
                <a:ext cx="432" cy="96"/>
              </a:xfrm>
              <a:prstGeom prst="rightArrow">
                <a:avLst>
                  <a:gd name="adj1" fmla="val 50000"/>
                  <a:gd name="adj2" fmla="val 112500"/>
                </a:avLst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600"/>
              </a:p>
            </p:txBody>
          </p:sp>
          <p:sp>
            <p:nvSpPr>
              <p:cNvPr id="17" name="AutoShape 276"/>
              <p:cNvSpPr>
                <a:spLocks noChangeArrowheads="1"/>
              </p:cNvSpPr>
              <p:nvPr/>
            </p:nvSpPr>
            <p:spPr bwMode="auto">
              <a:xfrm>
                <a:off x="2272" y="7137"/>
                <a:ext cx="336" cy="96"/>
              </a:xfrm>
              <a:prstGeom prst="rightArrow">
                <a:avLst>
                  <a:gd name="adj1" fmla="val 50000"/>
                  <a:gd name="adj2" fmla="val 87500"/>
                </a:avLst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600"/>
              </a:p>
            </p:txBody>
          </p:sp>
        </p:grpSp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15" y="3366777"/>
            <a:ext cx="7896503" cy="2304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Прямоугольник 18"/>
          <p:cNvSpPr/>
          <p:nvPr/>
        </p:nvSpPr>
        <p:spPr>
          <a:xfrm>
            <a:off x="5637765" y="2670040"/>
            <a:ext cx="3172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05050"/>
                </a:solidFill>
                <a:latin typeface="NexusSans"/>
              </a:rPr>
              <a:t>5-Year Impact Factor: </a:t>
            </a:r>
            <a:r>
              <a:rPr lang="en-US" b="1" dirty="0">
                <a:solidFill>
                  <a:srgbClr val="FF0000"/>
                </a:solidFill>
                <a:latin typeface="NexusSans"/>
              </a:rPr>
              <a:t>7.621</a:t>
            </a:r>
            <a:endParaRPr lang="ru-RU" b="1" dirty="0">
              <a:solidFill>
                <a:srgbClr val="FF0000"/>
              </a:solidFill>
            </a:endParaRPr>
          </a:p>
        </p:txBody>
      </p:sp>
      <p:cxnSp>
        <p:nvCxnSpPr>
          <p:cNvPr id="22" name="Прямая со стрелкой 21"/>
          <p:cNvCxnSpPr/>
          <p:nvPr/>
        </p:nvCxnSpPr>
        <p:spPr>
          <a:xfrm flipH="1">
            <a:off x="6280368" y="3126601"/>
            <a:ext cx="943761" cy="44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289420" y="5910489"/>
            <a:ext cx="9127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u="sng" dirty="0"/>
              <a:t>Представлен обзор литературных источников</a:t>
            </a:r>
            <a:r>
              <a:rPr lang="ru-RU" dirty="0"/>
              <a:t>, в которых описаны особенности применения </a:t>
            </a:r>
            <a:r>
              <a:rPr lang="ru-RU" dirty="0" err="1"/>
              <a:t>рентгенофлуоресцентного</a:t>
            </a:r>
            <a:r>
              <a:rPr lang="ru-RU" dirty="0"/>
              <a:t> анализа (РФА) для определения содержаний элементов в молоке и молочных продуктах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85850" y="3530295"/>
            <a:ext cx="960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</a:rPr>
              <a:t>2018 г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85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4371" y="574646"/>
            <a:ext cx="6681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Анализ нефтепродуктов – одно из перспективных применений спектрометра </a:t>
            </a:r>
            <a:r>
              <a:rPr lang="en-US" b="1" dirty="0" smtClean="0"/>
              <a:t>S8 Tiger</a:t>
            </a:r>
            <a:endParaRPr lang="ru-RU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1" y="1397418"/>
            <a:ext cx="5427677" cy="19536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173" y="3642501"/>
            <a:ext cx="771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Существуют </a:t>
            </a:r>
            <a:r>
              <a:rPr lang="en-US" dirty="0"/>
              <a:t>ASTM </a:t>
            </a:r>
            <a:r>
              <a:rPr lang="ru-RU" dirty="0" smtClean="0"/>
              <a:t>и </a:t>
            </a:r>
            <a:r>
              <a:rPr lang="en-US" dirty="0" smtClean="0"/>
              <a:t>ISO</a:t>
            </a:r>
            <a:r>
              <a:rPr lang="ru-RU" dirty="0" smtClean="0"/>
              <a:t> стандарты, регулирующие применение </a:t>
            </a:r>
            <a:r>
              <a:rPr lang="ru-RU" dirty="0" err="1" smtClean="0"/>
              <a:t>рентгенофлуоресцентного</a:t>
            </a:r>
            <a:r>
              <a:rPr lang="ru-RU" dirty="0" smtClean="0"/>
              <a:t> метода анализа в нефтяной промышленности</a:t>
            </a:r>
            <a:endParaRPr lang="en-US" dirty="0"/>
          </a:p>
          <a:p>
            <a:pPr algn="just"/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23" y="4459195"/>
            <a:ext cx="3892492" cy="19963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20623" y="4857226"/>
            <a:ext cx="2869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S, V, Ni </a:t>
            </a:r>
            <a:r>
              <a:rPr lang="ru-RU" dirty="0" smtClean="0"/>
              <a:t> и ряд других микроэлементов</a:t>
            </a:r>
            <a:r>
              <a:rPr lang="en-US" dirty="0" smtClean="0"/>
              <a:t>–</a:t>
            </a:r>
            <a:r>
              <a:rPr lang="ru-RU" dirty="0" smtClean="0"/>
              <a:t>важные индикаторы качества продуктов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5469622" y="4735585"/>
            <a:ext cx="3175233" cy="1426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6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2094" y="177072"/>
            <a:ext cx="7073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u="sng" dirty="0"/>
              <a:t>Группа рентгеновских методов анализа ИЗК СО РАН</a:t>
            </a:r>
          </a:p>
        </p:txBody>
      </p:sp>
      <p:grpSp>
        <p:nvGrpSpPr>
          <p:cNvPr id="17" name="Группа 16"/>
          <p:cNvGrpSpPr/>
          <p:nvPr/>
        </p:nvGrpSpPr>
        <p:grpSpPr>
          <a:xfrm>
            <a:off x="-112602" y="1497310"/>
            <a:ext cx="9474390" cy="2527724"/>
            <a:chOff x="1086569" y="-448924"/>
            <a:chExt cx="9474390" cy="2527724"/>
          </a:xfrm>
        </p:grpSpPr>
        <p:sp>
          <p:nvSpPr>
            <p:cNvPr id="6" name="TextBox 5"/>
            <p:cNvSpPr txBox="1"/>
            <p:nvPr/>
          </p:nvSpPr>
          <p:spPr>
            <a:xfrm>
              <a:off x="1086569" y="1480076"/>
              <a:ext cx="18596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500" dirty="0"/>
                <a:t>Д-р тех. наук</a:t>
              </a:r>
            </a:p>
            <a:p>
              <a:pPr algn="ctr"/>
              <a:r>
                <a:rPr lang="ru-RU" sz="1500" dirty="0">
                  <a:solidFill>
                    <a:srgbClr val="FF0000"/>
                  </a:solidFill>
                </a:rPr>
                <a:t>Ревенко А.Г.</a:t>
              </a:r>
            </a:p>
          </p:txBody>
        </p:sp>
        <p:grpSp>
          <p:nvGrpSpPr>
            <p:cNvPr id="16" name="Группа 15"/>
            <p:cNvGrpSpPr/>
            <p:nvPr/>
          </p:nvGrpSpPr>
          <p:grpSpPr>
            <a:xfrm>
              <a:off x="1395784" y="-448924"/>
              <a:ext cx="9165175" cy="2527724"/>
              <a:chOff x="1571630" y="-488485"/>
              <a:chExt cx="9165175" cy="2527724"/>
            </a:xfrm>
          </p:grpSpPr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1630" y="-428480"/>
                <a:ext cx="1445800" cy="1820007"/>
              </a:xfrm>
              <a:prstGeom prst="rect">
                <a:avLst/>
              </a:prstGeom>
            </p:spPr>
          </p:pic>
          <p:pic>
            <p:nvPicPr>
              <p:cNvPr id="7" name="Рисунок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4094" y="-488485"/>
                <a:ext cx="1499417" cy="1917982"/>
              </a:xfrm>
              <a:prstGeom prst="rect">
                <a:avLst/>
              </a:prstGeom>
            </p:spPr>
          </p:pic>
          <p:pic>
            <p:nvPicPr>
              <p:cNvPr id="8" name="Рисунок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6009" y="-416086"/>
                <a:ext cx="1478709" cy="1856601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796203" y="1474223"/>
                <a:ext cx="23783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500" dirty="0"/>
                  <a:t>Канд. геол.-мин. наук</a:t>
                </a:r>
              </a:p>
              <a:p>
                <a:pPr algn="ctr"/>
                <a:r>
                  <a:rPr lang="ru-RU" sz="1500" dirty="0">
                    <a:solidFill>
                      <a:srgbClr val="FF0000"/>
                    </a:solidFill>
                  </a:rPr>
                  <a:t>Черкашина Т.Ю.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570623" y="1485241"/>
                <a:ext cx="232044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500" dirty="0"/>
                  <a:t>Канд. хим. наук </a:t>
                </a:r>
                <a:endParaRPr lang="ru-RU" sz="1500" dirty="0" smtClean="0"/>
              </a:p>
              <a:p>
                <a:pPr algn="ctr"/>
                <a:r>
                  <a:rPr lang="ru-RU" sz="1500" dirty="0" smtClean="0">
                    <a:solidFill>
                      <a:srgbClr val="FF0000"/>
                    </a:solidFill>
                  </a:rPr>
                  <a:t>Пашкова </a:t>
                </a:r>
                <a:r>
                  <a:rPr lang="ru-RU" sz="1500" dirty="0">
                    <a:solidFill>
                      <a:srgbClr val="FF0000"/>
                    </a:solidFill>
                  </a:rPr>
                  <a:t>Г.В.</a:t>
                </a:r>
              </a:p>
            </p:txBody>
          </p:sp>
          <p:pic>
            <p:nvPicPr>
              <p:cNvPr id="11" name="Рисунок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2888" y="-459379"/>
                <a:ext cx="1491324" cy="185977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543511" y="1485241"/>
                <a:ext cx="23783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500" dirty="0"/>
                  <a:t>Канд. геол.-мин. наук</a:t>
                </a:r>
              </a:p>
              <a:p>
                <a:pPr algn="ctr"/>
                <a:r>
                  <a:rPr lang="ru-RU" sz="1500" dirty="0" err="1">
                    <a:solidFill>
                      <a:srgbClr val="FF0000"/>
                    </a:solidFill>
                  </a:rPr>
                  <a:t>Штельмах</a:t>
                </a:r>
                <a:r>
                  <a:rPr lang="ru-RU" sz="1500" dirty="0">
                    <a:solidFill>
                      <a:srgbClr val="FF0000"/>
                    </a:solidFill>
                  </a:rPr>
                  <a:t> С.И.</a:t>
                </a:r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4602" y="-477467"/>
                <a:ext cx="1495638" cy="1877858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416365" y="1485241"/>
                <a:ext cx="232044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500" dirty="0"/>
                  <a:t>Канд. хим. наук</a:t>
                </a:r>
              </a:p>
              <a:p>
                <a:pPr algn="ctr"/>
                <a:r>
                  <a:rPr lang="ru-RU" sz="1500" dirty="0">
                    <a:solidFill>
                      <a:srgbClr val="FF0000"/>
                    </a:solidFill>
                  </a:rPr>
                  <a:t>Суворова Д.С.</a:t>
                </a: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445276" y="645358"/>
            <a:ext cx="482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Всего – 10 человек.</a:t>
            </a:r>
          </a:p>
          <a:p>
            <a:r>
              <a:rPr lang="ru-RU" b="1" dirty="0"/>
              <a:t>Научные сотрудники – 5 человек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6794" y="4812921"/>
            <a:ext cx="870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u="sng" dirty="0"/>
              <a:t>Основные задачи</a:t>
            </a:r>
            <a:r>
              <a:rPr lang="ru-RU" sz="2000" u="sng" dirty="0"/>
              <a:t>: </a:t>
            </a:r>
            <a:r>
              <a:rPr lang="ru-RU" sz="2000" dirty="0"/>
              <a:t>определение минерального</a:t>
            </a:r>
            <a:r>
              <a:rPr lang="en-US" sz="2000" dirty="0"/>
              <a:t> </a:t>
            </a:r>
            <a:r>
              <a:rPr lang="ru-RU" sz="2000" dirty="0"/>
              <a:t>и элементного состава </a:t>
            </a:r>
            <a:endParaRPr lang="ru-RU" sz="2000" dirty="0" smtClean="0"/>
          </a:p>
          <a:p>
            <a:r>
              <a:rPr lang="ru-RU" sz="2000" dirty="0" smtClean="0"/>
              <a:t>горных </a:t>
            </a:r>
            <a:r>
              <a:rPr lang="ru-RU" sz="2000" dirty="0"/>
              <a:t>пород, руд, осадков и других природных и техногенных материалов</a:t>
            </a:r>
          </a:p>
        </p:txBody>
      </p:sp>
    </p:spTree>
    <p:extLst>
      <p:ext uri="{BB962C8B-B14F-4D97-AF65-F5344CB8AC3E}">
        <p14:creationId xmlns:p14="http://schemas.microsoft.com/office/powerpoint/2010/main" val="16804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541" y="480562"/>
            <a:ext cx="31242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4" y="471073"/>
            <a:ext cx="2414831" cy="1845722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76277" y="30208"/>
            <a:ext cx="8051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b="1" dirty="0" err="1">
                <a:solidFill>
                  <a:srgbClr val="FF0000"/>
                </a:solidFill>
              </a:rPr>
              <a:t>Рентгенофлуоресцентный</a:t>
            </a:r>
            <a:r>
              <a:rPr lang="ru-RU" altLang="ru-RU" b="1" dirty="0">
                <a:solidFill>
                  <a:srgbClr val="FF0000"/>
                </a:solidFill>
              </a:rPr>
              <a:t> анализ с полным внешним отражением (РФА ПВО)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463906" y="1986467"/>
            <a:ext cx="3920891" cy="10156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877888" indent="-342900" eaLnBrk="0" hangingPunct="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400175" indent="-3429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922463" indent="-3429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444750" indent="-342900" eaLnBrk="0" hangingPunct="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90195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335915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81635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427355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500" b="1" dirty="0">
                <a:solidFill>
                  <a:srgbClr val="5F1607"/>
                </a:solidFill>
                <a:latin typeface="Arial" panose="020B0604020202020204" pitchFamily="34" charset="0"/>
              </a:rPr>
              <a:t>Преимущества РФА ПВО:</a:t>
            </a:r>
            <a:endParaRPr lang="en-US" altLang="ru-RU" sz="1500" b="1" dirty="0">
              <a:solidFill>
                <a:srgbClr val="5F1607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500" dirty="0" smtClean="0">
                <a:latin typeface="Arial" panose="020B0604020202020204" pitchFamily="34" charset="0"/>
              </a:rPr>
              <a:t>Малые навески (объемы)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500" dirty="0" smtClean="0">
                <a:latin typeface="Arial" panose="020B0604020202020204" pitchFamily="34" charset="0"/>
              </a:rPr>
              <a:t>Низкий </a:t>
            </a:r>
            <a:r>
              <a:rPr lang="ru-RU" altLang="ru-RU" sz="1500" dirty="0">
                <a:latin typeface="Arial" panose="020B0604020202020204" pitchFamily="34" charset="0"/>
              </a:rPr>
              <a:t>уровень фона в спектре;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1500" dirty="0" smtClean="0">
                <a:latin typeface="Arial" panose="020B0604020202020204" pitchFamily="34" charset="0"/>
              </a:rPr>
              <a:t>Анализ способом внутреннего стандарта</a:t>
            </a:r>
            <a:endParaRPr lang="ru-RU" altLang="ru-RU" sz="1500" dirty="0">
              <a:latin typeface="Arial" panose="020B0604020202020204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90096" y="2425796"/>
            <a:ext cx="336934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S2 PICOFOX (Bruker</a:t>
            </a:r>
            <a:r>
              <a:rPr lang="ru-RU" altLang="ru-RU"/>
              <a:t>, Германия)</a:t>
            </a:r>
          </a:p>
        </p:txBody>
      </p: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1598988" y="2938880"/>
            <a:ext cx="1956657" cy="1774812"/>
            <a:chOff x="-263" y="780"/>
            <a:chExt cx="1797" cy="1497"/>
          </a:xfrm>
        </p:grpSpPr>
        <p:pic>
          <p:nvPicPr>
            <p:cNvPr id="10" name="Picture 1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780"/>
              <a:ext cx="798" cy="994"/>
            </a:xfrm>
            <a:prstGeom prst="rect">
              <a:avLst/>
            </a:prstGeom>
            <a:noFill/>
            <a:ln w="2857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 Box 27"/>
            <p:cNvSpPr txBox="1">
              <a:spLocks noChangeArrowheads="1"/>
            </p:cNvSpPr>
            <p:nvPr/>
          </p:nvSpPr>
          <p:spPr bwMode="auto">
            <a:xfrm>
              <a:off x="-263" y="1836"/>
              <a:ext cx="1797" cy="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ru-RU" altLang="ru-RU" sz="1400" i="1" dirty="0">
                  <a:latin typeface="Arial" panose="020B0604020202020204" pitchFamily="34" charset="0"/>
                </a:rPr>
                <a:t>Отбор </a:t>
              </a:r>
              <a:r>
                <a:rPr lang="ru-RU" altLang="ru-RU" sz="1400" i="1" dirty="0" smtClean="0">
                  <a:latin typeface="Arial" panose="020B0604020202020204" pitchFamily="34" charset="0"/>
                </a:rPr>
                <a:t>пробы</a:t>
              </a:r>
            </a:p>
            <a:p>
              <a:pPr algn="ctr" eaLnBrk="1" hangingPunct="1"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ru-RU" altLang="ru-RU" sz="1400" i="1" dirty="0" smtClean="0">
                  <a:latin typeface="Arial" panose="020B0604020202020204" pitchFamily="34" charset="0"/>
                </a:rPr>
                <a:t> (</a:t>
              </a:r>
              <a:r>
                <a:rPr lang="ru-RU" altLang="ru-RU" sz="1400" i="1" dirty="0">
                  <a:latin typeface="Arial" panose="020B0604020202020204" pitchFamily="34" charset="0"/>
                </a:rPr>
                <a:t>1 </a:t>
              </a:r>
              <a:r>
                <a:rPr lang="ru-RU" altLang="ru-RU" sz="1400" i="1" dirty="0" smtClean="0">
                  <a:latin typeface="Arial" panose="020B0604020202020204" pitchFamily="34" charset="0"/>
                </a:rPr>
                <a:t>мл); разбавление</a:t>
              </a:r>
              <a:endParaRPr lang="ru-RU" altLang="ru-RU" sz="1400" i="1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177338" y="3517463"/>
            <a:ext cx="2022314" cy="827934"/>
            <a:chOff x="148699" y="3421090"/>
            <a:chExt cx="2022314" cy="827934"/>
          </a:xfrm>
        </p:grpSpPr>
        <p:sp>
          <p:nvSpPr>
            <p:cNvPr id="24" name="Овал 23"/>
            <p:cNvSpPr/>
            <p:nvPr/>
          </p:nvSpPr>
          <p:spPr>
            <a:xfrm>
              <a:off x="148699" y="3421090"/>
              <a:ext cx="1702965" cy="8279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67380" y="3649313"/>
              <a:ext cx="180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rgbClr val="C00000"/>
                  </a:solidFill>
                </a:rPr>
                <a:t>Жидкости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88118" y="5132264"/>
            <a:ext cx="2189587" cy="1073733"/>
            <a:chOff x="29361" y="5306094"/>
            <a:chExt cx="2189587" cy="1073733"/>
          </a:xfrm>
        </p:grpSpPr>
        <p:sp>
          <p:nvSpPr>
            <p:cNvPr id="26" name="Овал 25"/>
            <p:cNvSpPr/>
            <p:nvPr/>
          </p:nvSpPr>
          <p:spPr>
            <a:xfrm>
              <a:off x="29361" y="5306094"/>
              <a:ext cx="2189587" cy="107373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44513" y="5434245"/>
              <a:ext cx="17796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 smtClean="0">
                  <a:solidFill>
                    <a:srgbClr val="C00000"/>
                  </a:solidFill>
                </a:rPr>
                <a:t>Измельченные твердые материалы</a:t>
              </a:r>
              <a:endParaRPr lang="ru-RU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2" name="Picture 141" descr="20160425_1542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88" y="4929783"/>
            <a:ext cx="780483" cy="11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32"/>
          <p:cNvGrpSpPr>
            <a:grpSpLocks/>
          </p:cNvGrpSpPr>
          <p:nvPr/>
        </p:nvGrpSpPr>
        <p:grpSpPr bwMode="auto">
          <a:xfrm>
            <a:off x="3651746" y="3647637"/>
            <a:ext cx="1445004" cy="2120931"/>
            <a:chOff x="1636" y="988"/>
            <a:chExt cx="1272" cy="1550"/>
          </a:xfrm>
        </p:grpSpPr>
        <p:pic>
          <p:nvPicPr>
            <p:cNvPr id="16" name="Picture 2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" y="988"/>
              <a:ext cx="996" cy="987"/>
            </a:xfrm>
            <a:prstGeom prst="rect">
              <a:avLst/>
            </a:prstGeom>
            <a:noFill/>
            <a:ln w="2857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 Box 24"/>
            <p:cNvSpPr txBox="1">
              <a:spLocks noChangeArrowheads="1"/>
            </p:cNvSpPr>
            <p:nvPr/>
          </p:nvSpPr>
          <p:spPr bwMode="auto">
            <a:xfrm>
              <a:off x="1636" y="1998"/>
              <a:ext cx="1272" cy="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ru-RU" altLang="ru-RU" sz="1400" i="1" dirty="0">
                  <a:latin typeface="Arial" panose="020B0604020202020204" pitchFamily="34" charset="0"/>
                </a:rPr>
                <a:t>Нанесение </a:t>
              </a:r>
              <a:r>
                <a:rPr lang="ru-RU" altLang="ru-RU" sz="1400" i="1" dirty="0" err="1">
                  <a:latin typeface="Arial" panose="020B0604020202020204" pitchFamily="34" charset="0"/>
                </a:rPr>
                <a:t>аликвоты</a:t>
              </a:r>
              <a:r>
                <a:rPr lang="ru-RU" altLang="ru-RU" sz="1400" i="1" dirty="0">
                  <a:latin typeface="Arial" panose="020B0604020202020204" pitchFamily="34" charset="0"/>
                </a:rPr>
                <a:t> пробы</a:t>
              </a:r>
            </a:p>
          </p:txBody>
        </p:sp>
      </p:grpSp>
      <p:grpSp>
        <p:nvGrpSpPr>
          <p:cNvPr id="18" name="Group 33"/>
          <p:cNvGrpSpPr>
            <a:grpSpLocks/>
          </p:cNvGrpSpPr>
          <p:nvPr/>
        </p:nvGrpSpPr>
        <p:grpSpPr bwMode="auto">
          <a:xfrm>
            <a:off x="5311154" y="3930352"/>
            <a:ext cx="1582973" cy="1281382"/>
            <a:chOff x="2961" y="1909"/>
            <a:chExt cx="1272" cy="926"/>
          </a:xfrm>
        </p:grpSpPr>
        <p:pic>
          <p:nvPicPr>
            <p:cNvPr id="19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" y="1909"/>
              <a:ext cx="1104" cy="690"/>
            </a:xfrm>
            <a:prstGeom prst="rect">
              <a:avLst/>
            </a:prstGeom>
            <a:noFill/>
            <a:ln w="2857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2961" y="2613"/>
              <a:ext cx="1272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ts val="0"/>
                </a:spcBef>
                <a:buClrTx/>
                <a:buSzTx/>
                <a:buNone/>
              </a:pPr>
              <a:r>
                <a:rPr lang="ru-RU" altLang="ru-RU" sz="1400" i="1" dirty="0">
                  <a:latin typeface="Arial" panose="020B0604020202020204" pitchFamily="34" charset="0"/>
                </a:rPr>
                <a:t>высушивание</a:t>
              </a:r>
            </a:p>
          </p:txBody>
        </p:sp>
      </p:grpSp>
      <p:grpSp>
        <p:nvGrpSpPr>
          <p:cNvPr id="21" name="Group 34"/>
          <p:cNvGrpSpPr>
            <a:grpSpLocks/>
          </p:cNvGrpSpPr>
          <p:nvPr/>
        </p:nvGrpSpPr>
        <p:grpSpPr bwMode="auto">
          <a:xfrm>
            <a:off x="7077422" y="3790759"/>
            <a:ext cx="1556157" cy="1741310"/>
            <a:chOff x="4488" y="2150"/>
            <a:chExt cx="1272" cy="1277"/>
          </a:xfrm>
        </p:grpSpPr>
        <p:pic>
          <p:nvPicPr>
            <p:cNvPr id="22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" y="2150"/>
              <a:ext cx="1078" cy="1036"/>
            </a:xfrm>
            <a:prstGeom prst="rect">
              <a:avLst/>
            </a:prstGeom>
            <a:noFill/>
            <a:ln w="2857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 Box 26"/>
            <p:cNvSpPr txBox="1">
              <a:spLocks noChangeArrowheads="1"/>
            </p:cNvSpPr>
            <p:nvPr/>
          </p:nvSpPr>
          <p:spPr bwMode="auto">
            <a:xfrm>
              <a:off x="4488" y="3201"/>
              <a:ext cx="1272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ru-RU" altLang="ru-RU" sz="1400" i="1" dirty="0">
                  <a:latin typeface="Arial" panose="020B0604020202020204" pitchFamily="34" charset="0"/>
                </a:rPr>
                <a:t>измерение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955130" y="6169504"/>
            <a:ext cx="180431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i="1" dirty="0">
                <a:latin typeface="Arial" panose="020B0604020202020204" pitchFamily="34" charset="0"/>
              </a:rPr>
              <a:t>Приготовление суспензии</a:t>
            </a:r>
          </a:p>
        </p:txBody>
      </p:sp>
      <p:cxnSp>
        <p:nvCxnSpPr>
          <p:cNvPr id="34" name="Прямая со стрелкой 33"/>
          <p:cNvCxnSpPr>
            <a:stCxn id="10" idx="3"/>
          </p:cNvCxnSpPr>
          <p:nvPr/>
        </p:nvCxnSpPr>
        <p:spPr>
          <a:xfrm>
            <a:off x="3117928" y="3528113"/>
            <a:ext cx="699949" cy="68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>
            <a:stCxn id="12" idx="3"/>
          </p:cNvCxnSpPr>
          <p:nvPr/>
        </p:nvCxnSpPr>
        <p:spPr>
          <a:xfrm flipV="1">
            <a:off x="3181271" y="4518282"/>
            <a:ext cx="578171" cy="100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 flipV="1">
            <a:off x="6827728" y="4407756"/>
            <a:ext cx="4234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V="1">
            <a:off x="4934948" y="4432688"/>
            <a:ext cx="4234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0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2337" y="448440"/>
            <a:ext cx="829671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i="1" dirty="0" smtClean="0"/>
              <a:t>Основные методические исследования направлены на выбор:</a:t>
            </a:r>
          </a:p>
          <a:p>
            <a:pPr algn="ctr"/>
            <a:r>
              <a:rPr lang="ru-RU" dirty="0" smtClean="0"/>
              <a:t> </a:t>
            </a:r>
          </a:p>
          <a:p>
            <a:pPr algn="ctr"/>
            <a:r>
              <a:rPr lang="ru-RU" dirty="0" smtClean="0"/>
              <a:t>-</a:t>
            </a:r>
            <a:r>
              <a:rPr lang="ru-RU" b="1" dirty="0" smtClean="0"/>
              <a:t>оптимальных условий подготовки проб (приготовлению «тонкого» образца)</a:t>
            </a:r>
          </a:p>
          <a:p>
            <a:pPr algn="ctr"/>
            <a:r>
              <a:rPr lang="ru-RU" b="1" dirty="0" smtClean="0"/>
              <a:t>- способов расчета концентраций и учета матричных эффектов</a:t>
            </a:r>
            <a:endParaRPr lang="ru-RU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8200" y="1983522"/>
            <a:ext cx="796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Разработаны методические подходы при анализе разнообразных объектов: </a:t>
            </a:r>
          </a:p>
          <a:p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2947" y="2614856"/>
            <a:ext cx="285645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</a:rPr>
              <a:t>Пресные воды </a:t>
            </a:r>
            <a:endParaRPr lang="en-US" b="1" dirty="0" smtClean="0">
              <a:solidFill>
                <a:srgbClr val="C00000"/>
              </a:solidFill>
            </a:endParaRPr>
          </a:p>
          <a:p>
            <a:pPr algn="ctr"/>
            <a:r>
              <a:rPr lang="ru-RU" dirty="0" smtClean="0"/>
              <a:t>(</a:t>
            </a:r>
            <a:r>
              <a:rPr lang="pt-BR" dirty="0" smtClean="0"/>
              <a:t> Cl, K, Ca, V, Cr, Mn, Fe, Co, Ni, Cu, Zn, As, Sr, Ba, Pb</a:t>
            </a:r>
            <a:r>
              <a:rPr lang="ru-RU" dirty="0" smtClean="0"/>
              <a:t>) 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502983" y="2668167"/>
            <a:ext cx="189475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</a:rPr>
              <a:t>Рассолы</a:t>
            </a:r>
            <a:r>
              <a:rPr lang="ru-RU" dirty="0" smtClean="0">
                <a:solidFill>
                  <a:srgbClr val="C00000"/>
                </a:solidFill>
              </a:rPr>
              <a:t> </a:t>
            </a:r>
            <a:endParaRPr lang="en-US" dirty="0" smtClean="0">
              <a:solidFill>
                <a:srgbClr val="C00000"/>
              </a:solidFill>
            </a:endParaRPr>
          </a:p>
          <a:p>
            <a:pPr algn="ctr"/>
            <a:r>
              <a:rPr lang="ru-RU" dirty="0" smtClean="0"/>
              <a:t>(</a:t>
            </a:r>
            <a:r>
              <a:rPr lang="en-US" dirty="0" smtClean="0"/>
              <a:t>Cl, K, Ca, Br, </a:t>
            </a:r>
            <a:r>
              <a:rPr lang="en-US" dirty="0" err="1" smtClean="0"/>
              <a:t>Sr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851321" y="2651148"/>
            <a:ext cx="30074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</a:rPr>
              <a:t>Молоко </a:t>
            </a:r>
            <a:endParaRPr lang="en-US" b="1" dirty="0" smtClean="0">
              <a:solidFill>
                <a:srgbClr val="C00000"/>
              </a:solidFill>
            </a:endParaRPr>
          </a:p>
          <a:p>
            <a:pPr algn="ctr"/>
            <a:r>
              <a:rPr lang="ru-RU" dirty="0" smtClean="0"/>
              <a:t>(</a:t>
            </a:r>
            <a:r>
              <a:rPr lang="en-US" dirty="0" smtClean="0"/>
              <a:t>P, S, Cl, K, Ca, Zn, Br, </a:t>
            </a:r>
            <a:r>
              <a:rPr lang="en-US" dirty="0" err="1" smtClean="0"/>
              <a:t>Rb</a:t>
            </a:r>
            <a:r>
              <a:rPr lang="en-US" dirty="0" smtClean="0"/>
              <a:t>, </a:t>
            </a:r>
            <a:r>
              <a:rPr lang="en-US" dirty="0" err="1" smtClean="0"/>
              <a:t>Sr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60764" y="44220"/>
            <a:ext cx="1088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b="1" dirty="0">
                <a:solidFill>
                  <a:srgbClr val="FF0000"/>
                </a:solidFill>
              </a:rPr>
              <a:t>РФА ПВО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789702" y="3538186"/>
            <a:ext cx="287323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Калиевые</a:t>
            </a:r>
            <a:r>
              <a:rPr lang="ru-RU" b="1" dirty="0"/>
              <a:t> </a:t>
            </a:r>
            <a:r>
              <a:rPr lang="ru-RU" b="1" dirty="0">
                <a:solidFill>
                  <a:srgbClr val="C00000"/>
                </a:solidFill>
              </a:rPr>
              <a:t>полевые</a:t>
            </a:r>
            <a:r>
              <a:rPr lang="ru-RU" b="1" dirty="0"/>
              <a:t> </a:t>
            </a:r>
            <a:r>
              <a:rPr lang="ru-RU" b="1" dirty="0">
                <a:solidFill>
                  <a:srgbClr val="C00000"/>
                </a:solidFill>
              </a:rPr>
              <a:t>шпаты</a:t>
            </a:r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ru-RU" dirty="0"/>
              <a:t> (</a:t>
            </a:r>
            <a:r>
              <a:rPr lang="en-US" dirty="0" err="1"/>
              <a:t>Rb</a:t>
            </a:r>
            <a:r>
              <a:rPr lang="en-US" dirty="0"/>
              <a:t>, </a:t>
            </a:r>
            <a:r>
              <a:rPr lang="en-US" dirty="0" err="1"/>
              <a:t>Sr</a:t>
            </a:r>
            <a:r>
              <a:rPr lang="en-US" dirty="0"/>
              <a:t>, Cs, Ba, and </a:t>
            </a:r>
            <a:r>
              <a:rPr lang="en-US" dirty="0" err="1"/>
              <a:t>Pb</a:t>
            </a:r>
            <a:r>
              <a:rPr lang="en-US" dirty="0"/>
              <a:t>)</a:t>
            </a:r>
            <a:r>
              <a:rPr lang="ru-RU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668" y="4384224"/>
            <a:ext cx="216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Донные</a:t>
            </a:r>
            <a:r>
              <a:rPr lang="ru-RU" b="1" dirty="0" smtClean="0"/>
              <a:t> </a:t>
            </a:r>
            <a:r>
              <a:rPr lang="ru-RU" b="1" dirty="0" smtClean="0">
                <a:solidFill>
                  <a:srgbClr val="C00000"/>
                </a:solidFill>
              </a:rPr>
              <a:t>отложения </a:t>
            </a:r>
            <a:endParaRPr lang="ru-RU" b="1" dirty="0">
              <a:solidFill>
                <a:srgbClr val="C00000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422" y="4319092"/>
            <a:ext cx="5977317" cy="2263733"/>
          </a:xfrm>
          <a:prstGeom prst="rect">
            <a:avLst/>
          </a:prstGeom>
        </p:spPr>
      </p:pic>
      <p:cxnSp>
        <p:nvCxnSpPr>
          <p:cNvPr id="15" name="Прямая со стрелкой 14"/>
          <p:cNvCxnSpPr/>
          <p:nvPr/>
        </p:nvCxnSpPr>
        <p:spPr>
          <a:xfrm flipH="1">
            <a:off x="2143387" y="2269222"/>
            <a:ext cx="2449584" cy="332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685251" y="2269222"/>
            <a:ext cx="2579615" cy="36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4672668" y="2302778"/>
            <a:ext cx="12583" cy="36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4685251" y="2247927"/>
            <a:ext cx="1371600" cy="1262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14547" y="4852516"/>
            <a:ext cx="73504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FF0000"/>
                </a:solidFill>
              </a:rPr>
              <a:t>2018 г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04202" y="5659495"/>
            <a:ext cx="1998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/>
              <a:t>Al, K, Ca, Ti, V, Cr, Mn, Fe, Ni, Cu, Zn, Rb, Sr, and Ba</a:t>
            </a:r>
            <a:endParaRPr lang="ru-RU" dirty="0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1249960" y="4702619"/>
            <a:ext cx="8389" cy="36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2337" y="4953263"/>
            <a:ext cx="199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Анализ малых навесок (20 мг)</a:t>
            </a:r>
            <a:endParaRPr lang="ru-RU" b="1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90903" y="4336111"/>
            <a:ext cx="8653228" cy="2425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6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1366" y="3596104"/>
            <a:ext cx="8435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solidFill>
                  <a:srgbClr val="000000"/>
                </a:solidFill>
                <a:latin typeface="yandex-sans"/>
              </a:rPr>
              <a:t>Разработка методического обеспечения определения </a:t>
            </a:r>
            <a:r>
              <a:rPr lang="ru-RU" b="1" i="1" dirty="0" err="1" smtClean="0">
                <a:solidFill>
                  <a:srgbClr val="000000"/>
                </a:solidFill>
                <a:latin typeface="yandex-sans"/>
              </a:rPr>
              <a:t>эссенциальных</a:t>
            </a:r>
            <a:r>
              <a:rPr lang="ru-RU" b="1" i="1" dirty="0" smtClean="0">
                <a:solidFill>
                  <a:srgbClr val="000000"/>
                </a:solidFill>
                <a:latin typeface="yandex-sans"/>
              </a:rPr>
              <a:t> и токсичных элементов в крови методом </a:t>
            </a:r>
            <a:r>
              <a:rPr lang="ru-RU" b="1" i="1" dirty="0" err="1" smtClean="0">
                <a:solidFill>
                  <a:srgbClr val="000000"/>
                </a:solidFill>
                <a:latin typeface="yandex-sans"/>
              </a:rPr>
              <a:t>рентгенофлуоресцентного</a:t>
            </a:r>
            <a:r>
              <a:rPr lang="ru-RU" b="1" i="1" dirty="0" smtClean="0">
                <a:solidFill>
                  <a:srgbClr val="000000"/>
                </a:solidFill>
                <a:latin typeface="yandex-sans"/>
              </a:rPr>
              <a:t> анализа с полным внешним отражением для медицинского применения</a:t>
            </a:r>
            <a:endParaRPr lang="ru-RU" b="1" i="1" u="none" strike="noStrike" dirty="0">
              <a:solidFill>
                <a:srgbClr val="000000"/>
              </a:solidFill>
              <a:effectLst/>
              <a:latin typeface="yandex-san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31366" y="527923"/>
            <a:ext cx="8607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yandex-sans"/>
              </a:rPr>
              <a:t>Внедрение </a:t>
            </a:r>
            <a:r>
              <a:rPr lang="ru-RU" dirty="0" smtClean="0">
                <a:solidFill>
                  <a:srgbClr val="000000"/>
                </a:solidFill>
                <a:latin typeface="yandex-sans"/>
              </a:rPr>
              <a:t>в медицинские </a:t>
            </a:r>
            <a:r>
              <a:rPr lang="ru-RU" dirty="0">
                <a:solidFill>
                  <a:srgbClr val="000000"/>
                </a:solidFill>
                <a:latin typeface="yandex-sans"/>
              </a:rPr>
              <a:t>исследования экспрессных методов анализа </a:t>
            </a:r>
            <a:r>
              <a:rPr lang="ru-RU" dirty="0" smtClean="0">
                <a:solidFill>
                  <a:srgbClr val="000000"/>
                </a:solidFill>
                <a:latin typeface="yandex-sans"/>
              </a:rPr>
              <a:t>биологических жидкостей, позволяющих количественно </a:t>
            </a:r>
            <a:r>
              <a:rPr lang="ru-RU" dirty="0">
                <a:solidFill>
                  <a:srgbClr val="000000"/>
                </a:solidFill>
                <a:latin typeface="yandex-sans"/>
              </a:rPr>
              <a:t>определять широкий круг элементов</a:t>
            </a:r>
            <a:r>
              <a:rPr lang="ru-RU" dirty="0" smtClean="0">
                <a:solidFill>
                  <a:srgbClr val="000000"/>
                </a:solidFill>
                <a:latin typeface="yandex-sans"/>
              </a:rPr>
              <a:t>, </a:t>
            </a:r>
            <a:r>
              <a:rPr lang="ru-RU" dirty="0">
                <a:solidFill>
                  <a:srgbClr val="000000"/>
                </a:solidFill>
                <a:latin typeface="yandex-sans"/>
              </a:rPr>
              <a:t>является </a:t>
            </a:r>
            <a:r>
              <a:rPr lang="ru-RU" dirty="0" smtClean="0">
                <a:solidFill>
                  <a:srgbClr val="000000"/>
                </a:solidFill>
                <a:latin typeface="yandex-sans"/>
              </a:rPr>
              <a:t>актуальной задачей</a:t>
            </a:r>
            <a:r>
              <a:rPr lang="ru-RU" dirty="0">
                <a:solidFill>
                  <a:srgbClr val="000000"/>
                </a:solidFill>
                <a:latin typeface="yandex-sans"/>
              </a:rPr>
              <a:t>. </a:t>
            </a:r>
            <a:endParaRPr lang="ru-RU" b="0" i="0" u="none" strike="noStrike" dirty="0">
              <a:solidFill>
                <a:srgbClr val="000000"/>
              </a:solidFill>
              <a:effectLst/>
              <a:latin typeface="yandex-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05302" y="1722205"/>
            <a:ext cx="457200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C00000"/>
                </a:solidFill>
                <a:latin typeface="yandex-sans"/>
              </a:rPr>
              <a:t>РФА </a:t>
            </a:r>
            <a:r>
              <a:rPr lang="ru-RU" dirty="0" smtClean="0">
                <a:solidFill>
                  <a:srgbClr val="C00000"/>
                </a:solidFill>
                <a:latin typeface="yandex-sans"/>
              </a:rPr>
              <a:t>ПВО </a:t>
            </a:r>
            <a:r>
              <a:rPr lang="ru-RU" dirty="0">
                <a:solidFill>
                  <a:srgbClr val="C00000"/>
                </a:solidFill>
                <a:latin typeface="yandex-sans"/>
              </a:rPr>
              <a:t>является перспективным </a:t>
            </a:r>
            <a:r>
              <a:rPr lang="ru-RU" dirty="0" smtClean="0">
                <a:solidFill>
                  <a:srgbClr val="C00000"/>
                </a:solidFill>
                <a:latin typeface="yandex-sans"/>
              </a:rPr>
              <a:t>методом  для решения задач в области медицины !!!</a:t>
            </a:r>
            <a:endParaRPr lang="ru-RU" dirty="0">
              <a:solidFill>
                <a:srgbClr val="C00000"/>
              </a:solidFill>
              <a:latin typeface="yandex-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2003" y="3098546"/>
            <a:ext cx="505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Планируемые исследования (проект РФФИ):</a:t>
            </a:r>
            <a:endParaRPr lang="ru-RU" dirty="0"/>
          </a:p>
        </p:txBody>
      </p:sp>
      <p:pic>
        <p:nvPicPr>
          <p:cNvPr id="1026" name="Picture 2" descr="Картинки по запросу blood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06" y="5135504"/>
            <a:ext cx="1945001" cy="109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53832" y="5163431"/>
            <a:ext cx="187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Кровь</a:t>
            </a:r>
          </a:p>
          <a:p>
            <a:pPr algn="ctr"/>
            <a:r>
              <a:rPr lang="ru-RU" dirty="0" smtClean="0"/>
              <a:t>Плазма</a:t>
            </a:r>
          </a:p>
          <a:p>
            <a:pPr algn="ctr"/>
            <a:r>
              <a:rPr lang="ru-RU" dirty="0" smtClean="0"/>
              <a:t>Сыворотка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578679" y="5222147"/>
            <a:ext cx="2881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P, S, Cl, K, Ca, Fe, Ni, Cu, Zn, Se, Br, Rb, Pb, As, Hg</a:t>
            </a:r>
          </a:p>
          <a:p>
            <a:pPr algn="ctr"/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47958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1368"/>
            <a:ext cx="950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Публикации </a:t>
            </a:r>
            <a:r>
              <a:rPr lang="ru-RU" u="sng" dirty="0" smtClean="0"/>
              <a:t>(</a:t>
            </a:r>
            <a:r>
              <a:rPr lang="en-US" u="sng" dirty="0" smtClean="0"/>
              <a:t>Web of Science) </a:t>
            </a:r>
            <a:r>
              <a:rPr lang="ru-RU" u="sng" dirty="0" smtClean="0"/>
              <a:t>сотрудников </a:t>
            </a:r>
            <a:r>
              <a:rPr lang="ru-RU" u="sng" dirty="0"/>
              <a:t>группы рентгеновских методов анализа 2013-2018 </a:t>
            </a:r>
            <a:r>
              <a:rPr lang="ru-RU" u="sng" dirty="0" err="1"/>
              <a:t>гг</a:t>
            </a:r>
            <a:endParaRPr lang="ru-RU" u="sng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9195" y="500700"/>
            <a:ext cx="9207168" cy="62478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Pashkova</a:t>
            </a: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G.V., </a:t>
            </a:r>
            <a:r>
              <a:rPr lang="en-US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Revenko</a:t>
            </a: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A.G.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Finkelshtein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A.L. Study of factors affecting the results of natural water analyses by total reflection X-ray fluorescence.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X-Ray Spectrometry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2013. V. 42, P. 524–530.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dirty="0" err="1"/>
              <a:t>Smagunova</a:t>
            </a:r>
            <a:r>
              <a:rPr lang="en-US" sz="1600" dirty="0"/>
              <a:t> A.N., </a:t>
            </a:r>
            <a:r>
              <a:rPr lang="en-US" sz="1600" b="1" dirty="0" err="1"/>
              <a:t>Pashkova</a:t>
            </a:r>
            <a:r>
              <a:rPr lang="en-US" sz="1600" b="1" dirty="0"/>
              <a:t> G.V. </a:t>
            </a:r>
            <a:r>
              <a:rPr lang="en-US" sz="1600" dirty="0"/>
              <a:t>Choice of optimal conditions for X-ray fluorescence analysis of milk products with varying fat content. </a:t>
            </a:r>
            <a:r>
              <a:rPr lang="en-US" sz="1600" b="1" dirty="0">
                <a:solidFill>
                  <a:srgbClr val="FF0000"/>
                </a:solidFill>
              </a:rPr>
              <a:t>X-Ray Spectrometry</a:t>
            </a:r>
            <a:r>
              <a:rPr lang="en-US" sz="1600" dirty="0"/>
              <a:t>. </a:t>
            </a:r>
            <a:r>
              <a:rPr lang="ru-RU" sz="1600" dirty="0"/>
              <a:t>2013. </a:t>
            </a:r>
            <a:r>
              <a:rPr lang="en-US" sz="1600" dirty="0"/>
              <a:t>V</a:t>
            </a:r>
            <a:r>
              <a:rPr lang="ru-RU" sz="1600" dirty="0"/>
              <a:t>. 42. </a:t>
            </a:r>
            <a:r>
              <a:rPr lang="en-US" sz="1600" dirty="0"/>
              <a:t>P</a:t>
            </a:r>
            <a:r>
              <a:rPr lang="ru-RU" sz="1600" dirty="0"/>
              <a:t>. </a:t>
            </a:r>
            <a:r>
              <a:rPr lang="en-US" sz="1600" dirty="0"/>
              <a:t>546-551.</a:t>
            </a:r>
            <a:endParaRPr lang="ru-RU" sz="1600" dirty="0"/>
          </a:p>
          <a:p>
            <a:pPr marL="342900" indent="-342900">
              <a:buAutoNum type="arabicPeriod"/>
            </a:pPr>
            <a:r>
              <a:rPr lang="en-US" sz="1600" b="1" dirty="0" err="1"/>
              <a:t>Cherkashina</a:t>
            </a:r>
            <a:r>
              <a:rPr lang="en-US" sz="1600" b="1" dirty="0"/>
              <a:t> </a:t>
            </a:r>
            <a:r>
              <a:rPr lang="en-US" sz="1600" b="1" dirty="0" err="1"/>
              <a:t>T.Yu</a:t>
            </a:r>
            <a:r>
              <a:rPr lang="en-US" sz="1600" b="1" dirty="0"/>
              <a:t>., </a:t>
            </a:r>
            <a:r>
              <a:rPr lang="en-US" sz="1600" b="1" dirty="0" err="1"/>
              <a:t>Panteeva</a:t>
            </a:r>
            <a:r>
              <a:rPr lang="en-US" sz="1600" b="1" dirty="0"/>
              <a:t> S.V., </a:t>
            </a:r>
            <a:r>
              <a:rPr lang="en-US" sz="1600" b="1" dirty="0" err="1"/>
              <a:t>Pashkova</a:t>
            </a:r>
            <a:r>
              <a:rPr lang="en-US" sz="1600" b="1" dirty="0"/>
              <a:t> G.V. </a:t>
            </a:r>
            <a:r>
              <a:rPr lang="en-US" sz="1600" dirty="0"/>
              <a:t>Applicability of direct total reflection X-ray fluorescence spectrometry for </a:t>
            </a:r>
            <a:r>
              <a:rPr lang="en-US" sz="1600" dirty="0" err="1"/>
              <a:t>multielement</a:t>
            </a:r>
            <a:r>
              <a:rPr lang="en-US" sz="1600" dirty="0"/>
              <a:t> analysis of geological and environmental objects. </a:t>
            </a:r>
            <a:r>
              <a:rPr lang="en-US" sz="1600" b="1" dirty="0" err="1">
                <a:solidFill>
                  <a:srgbClr val="FF0000"/>
                </a:solidFill>
              </a:rPr>
              <a:t>Spectrochimica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Acta</a:t>
            </a:r>
            <a:r>
              <a:rPr lang="en-US" sz="1600" dirty="0"/>
              <a:t>. 2014. V. 99 B. P. 59–66.</a:t>
            </a:r>
          </a:p>
          <a:p>
            <a:pPr marL="342900" indent="-342900">
              <a:buAutoNum type="arabicPeriod"/>
            </a:pPr>
            <a:r>
              <a:rPr lang="en-US" sz="1600" b="1" dirty="0" err="1"/>
              <a:t>Pashkova</a:t>
            </a:r>
            <a:r>
              <a:rPr lang="en-US" sz="1600" b="1" dirty="0"/>
              <a:t> G.V., </a:t>
            </a:r>
            <a:r>
              <a:rPr lang="en-US" sz="1600" b="1" dirty="0" err="1"/>
              <a:t>Revenko</a:t>
            </a:r>
            <a:r>
              <a:rPr lang="en-US" sz="1600" b="1" dirty="0"/>
              <a:t> A.G. </a:t>
            </a:r>
            <a:r>
              <a:rPr lang="en-US" sz="1600" dirty="0"/>
              <a:t>A Review of Application of Total Reflection X-ray Fluorescence Spectrometry to Water Analysis. </a:t>
            </a:r>
            <a:r>
              <a:rPr lang="en-US" sz="1600" b="1" dirty="0">
                <a:solidFill>
                  <a:srgbClr val="FF0000"/>
                </a:solidFill>
              </a:rPr>
              <a:t>Applied Spectroscopy Reviews</a:t>
            </a:r>
            <a:r>
              <a:rPr lang="ru-RU" sz="1600" i="1" dirty="0"/>
              <a:t>. </a:t>
            </a:r>
            <a:r>
              <a:rPr lang="ru-RU" sz="1600" dirty="0"/>
              <a:t>2015. </a:t>
            </a:r>
            <a:r>
              <a:rPr lang="en-US" sz="1600" dirty="0"/>
              <a:t>V</a:t>
            </a:r>
            <a:r>
              <a:rPr lang="ru-RU" sz="1600" dirty="0"/>
              <a:t>. 50, </a:t>
            </a:r>
            <a:r>
              <a:rPr lang="en-US" sz="1600" dirty="0"/>
              <a:t>N</a:t>
            </a:r>
            <a:r>
              <a:rPr lang="ru-RU" sz="1600" dirty="0"/>
              <a:t>. 6. </a:t>
            </a:r>
            <a:r>
              <a:rPr lang="en-US" sz="1600" dirty="0"/>
              <a:t>P</a:t>
            </a:r>
            <a:r>
              <a:rPr lang="ru-RU" sz="1600" dirty="0"/>
              <a:t>. </a:t>
            </a:r>
            <a:r>
              <a:rPr lang="en-US" sz="1600" dirty="0"/>
              <a:t>443-472.</a:t>
            </a:r>
          </a:p>
          <a:p>
            <a:pPr marL="342900" indent="-342900">
              <a:buAutoNum type="arabicPeriod"/>
            </a:pPr>
            <a:r>
              <a:rPr lang="en-US" sz="1600" b="1" dirty="0" err="1"/>
              <a:t>Pashkova</a:t>
            </a:r>
            <a:r>
              <a:rPr lang="en-US" sz="1600" b="1" dirty="0"/>
              <a:t> G</a:t>
            </a:r>
            <a:r>
              <a:rPr lang="ru-RU" sz="1600" b="1" dirty="0"/>
              <a:t>.</a:t>
            </a:r>
            <a:r>
              <a:rPr lang="en-US" sz="1600" b="1" dirty="0"/>
              <a:t>V</a:t>
            </a:r>
            <a:r>
              <a:rPr lang="ru-RU" sz="1600" b="1" dirty="0"/>
              <a:t>.</a:t>
            </a:r>
            <a:r>
              <a:rPr lang="ru-RU" sz="1600" dirty="0"/>
              <a:t>, </a:t>
            </a:r>
            <a:r>
              <a:rPr lang="en-US" sz="1600" dirty="0" err="1"/>
              <a:t>Aisueva</a:t>
            </a:r>
            <a:r>
              <a:rPr lang="en-US" sz="1600" dirty="0"/>
              <a:t> T</a:t>
            </a:r>
            <a:r>
              <a:rPr lang="ru-RU" sz="1600" dirty="0"/>
              <a:t>.</a:t>
            </a:r>
            <a:r>
              <a:rPr lang="en-US" sz="1600" dirty="0"/>
              <a:t>S</a:t>
            </a:r>
            <a:r>
              <a:rPr lang="ru-RU" sz="1600" dirty="0"/>
              <a:t>., </a:t>
            </a:r>
            <a:r>
              <a:rPr lang="en-US" sz="1600" dirty="0" err="1"/>
              <a:t>Finkelshtein</a:t>
            </a:r>
            <a:r>
              <a:rPr lang="en-US" sz="1600" dirty="0"/>
              <a:t> A</a:t>
            </a:r>
            <a:r>
              <a:rPr lang="ru-RU" sz="1600" dirty="0"/>
              <a:t>.</a:t>
            </a:r>
            <a:r>
              <a:rPr lang="en-US" sz="1600" dirty="0"/>
              <a:t>L</a:t>
            </a:r>
            <a:r>
              <a:rPr lang="ru-RU" sz="1600" dirty="0"/>
              <a:t>., </a:t>
            </a:r>
            <a:r>
              <a:rPr lang="en-US" sz="1600" dirty="0"/>
              <a:t>Ivanov E</a:t>
            </a:r>
            <a:r>
              <a:rPr lang="ru-RU" sz="1600" dirty="0"/>
              <a:t>.</a:t>
            </a:r>
            <a:r>
              <a:rPr lang="en-US" sz="1600" dirty="0"/>
              <a:t>V</a:t>
            </a:r>
            <a:r>
              <a:rPr lang="ru-RU" sz="1600" dirty="0"/>
              <a:t>., </a:t>
            </a:r>
            <a:r>
              <a:rPr lang="en-US" sz="1600" dirty="0" err="1"/>
              <a:t>Shchetnikov</a:t>
            </a:r>
            <a:r>
              <a:rPr lang="en-US" sz="1600" dirty="0"/>
              <a:t> A</a:t>
            </a:r>
            <a:r>
              <a:rPr lang="ru-RU" sz="1600" dirty="0"/>
              <a:t>.</a:t>
            </a:r>
            <a:r>
              <a:rPr lang="en-US" sz="1600" dirty="0"/>
              <a:t>A</a:t>
            </a:r>
            <a:r>
              <a:rPr lang="ru-RU" sz="1600" dirty="0"/>
              <a:t>. </a:t>
            </a:r>
            <a:r>
              <a:rPr lang="ru-RU" sz="1600" dirty="0" err="1"/>
              <a:t>Analytical</a:t>
            </a:r>
            <a:r>
              <a:rPr lang="ru-RU" sz="1600" dirty="0"/>
              <a:t> </a:t>
            </a:r>
            <a:r>
              <a:rPr lang="ru-RU" sz="1600" dirty="0" err="1"/>
              <a:t>approaches</a:t>
            </a:r>
            <a:r>
              <a:rPr lang="ru-RU" sz="1600" dirty="0"/>
              <a:t> </a:t>
            </a:r>
            <a:r>
              <a:rPr lang="ru-RU" sz="1600" dirty="0" err="1"/>
              <a:t>for</a:t>
            </a:r>
            <a:r>
              <a:rPr lang="ru-RU" sz="1600" dirty="0"/>
              <a:t> </a:t>
            </a:r>
            <a:r>
              <a:rPr lang="ru-RU" sz="1600" dirty="0" err="1"/>
              <a:t>determination</a:t>
            </a:r>
            <a:r>
              <a:rPr lang="ru-RU" sz="1600" dirty="0"/>
              <a:t> </a:t>
            </a:r>
            <a:r>
              <a:rPr lang="ru-RU" sz="1600" dirty="0" err="1"/>
              <a:t>of</a:t>
            </a:r>
            <a:r>
              <a:rPr lang="ru-RU" sz="1600" dirty="0"/>
              <a:t> </a:t>
            </a:r>
            <a:r>
              <a:rPr lang="ru-RU" sz="1600" dirty="0" err="1"/>
              <a:t>bromine</a:t>
            </a:r>
            <a:r>
              <a:rPr lang="ru-RU" sz="1600" dirty="0"/>
              <a:t> </a:t>
            </a:r>
            <a:r>
              <a:rPr lang="ru-RU" sz="1600" dirty="0" err="1"/>
              <a:t>in</a:t>
            </a:r>
            <a:r>
              <a:rPr lang="ru-RU" sz="1600" dirty="0"/>
              <a:t> </a:t>
            </a:r>
            <a:r>
              <a:rPr lang="ru-RU" sz="1600" dirty="0" err="1"/>
              <a:t>sediment</a:t>
            </a:r>
            <a:r>
              <a:rPr lang="ru-RU" sz="1600" dirty="0"/>
              <a:t> </a:t>
            </a:r>
            <a:r>
              <a:rPr lang="ru-RU" sz="1600" dirty="0" err="1"/>
              <a:t>core</a:t>
            </a:r>
            <a:r>
              <a:rPr lang="ru-RU" sz="1600" dirty="0"/>
              <a:t> </a:t>
            </a:r>
            <a:r>
              <a:rPr lang="ru-RU" sz="1600" dirty="0" err="1"/>
              <a:t>samples</a:t>
            </a:r>
            <a:r>
              <a:rPr lang="ru-RU" sz="1600" dirty="0"/>
              <a:t> </a:t>
            </a:r>
            <a:r>
              <a:rPr lang="ru-RU" sz="1600" dirty="0" err="1"/>
              <a:t>by</a:t>
            </a:r>
            <a:r>
              <a:rPr lang="ru-RU" sz="1600" dirty="0"/>
              <a:t> X-</a:t>
            </a:r>
            <a:r>
              <a:rPr lang="ru-RU" sz="1600" dirty="0" err="1"/>
              <a:t>ray</a:t>
            </a:r>
            <a:r>
              <a:rPr lang="ru-RU" sz="1600" dirty="0"/>
              <a:t> </a:t>
            </a:r>
            <a:r>
              <a:rPr lang="ru-RU" sz="1600" dirty="0" err="1"/>
              <a:t>fluorescence</a:t>
            </a:r>
            <a:r>
              <a:rPr lang="ru-RU" sz="1600" dirty="0"/>
              <a:t> </a:t>
            </a:r>
            <a:r>
              <a:rPr lang="ru-RU" sz="1600" dirty="0" err="1"/>
              <a:t>spectrometry</a:t>
            </a:r>
            <a:r>
              <a:rPr lang="ru-RU" sz="1600" dirty="0"/>
              <a:t>. </a:t>
            </a:r>
            <a:r>
              <a:rPr lang="en-US" sz="1600" b="1" dirty="0" err="1">
                <a:solidFill>
                  <a:srgbClr val="FF0000"/>
                </a:solidFill>
              </a:rPr>
              <a:t>Talanta</a:t>
            </a:r>
            <a:r>
              <a:rPr lang="en-US" sz="1600" dirty="0"/>
              <a:t>. 2016. V. 160. P. 375-380. </a:t>
            </a:r>
          </a:p>
          <a:p>
            <a:pPr marL="342900" indent="-342900">
              <a:buAutoNum type="arabicPeriod"/>
            </a:pPr>
            <a:r>
              <a:rPr lang="en-US" sz="1600" b="1" dirty="0" err="1"/>
              <a:t>Cherkashina</a:t>
            </a:r>
            <a:r>
              <a:rPr lang="en-US" sz="1600" b="1" dirty="0"/>
              <a:t> T</a:t>
            </a:r>
            <a:r>
              <a:rPr lang="ru-RU" sz="1600" b="1" dirty="0"/>
              <a:t>. </a:t>
            </a:r>
            <a:r>
              <a:rPr lang="en-US" sz="1600" b="1" dirty="0"/>
              <a:t>Yu</a:t>
            </a:r>
            <a:r>
              <a:rPr lang="ru-RU" sz="1600" b="1" dirty="0"/>
              <a:t>., </a:t>
            </a:r>
            <a:r>
              <a:rPr lang="en-US" sz="1600" b="1" dirty="0" err="1"/>
              <a:t>Shtel</a:t>
            </a:r>
            <a:r>
              <a:rPr lang="ru-RU" sz="1600" b="1" dirty="0"/>
              <a:t>'</a:t>
            </a:r>
            <a:r>
              <a:rPr lang="en-US" sz="1600" b="1" dirty="0" err="1"/>
              <a:t>makh</a:t>
            </a:r>
            <a:r>
              <a:rPr lang="en-US" sz="1600" b="1" dirty="0"/>
              <a:t> S</a:t>
            </a:r>
            <a:r>
              <a:rPr lang="ru-RU" sz="1600" b="1" dirty="0"/>
              <a:t>.</a:t>
            </a:r>
            <a:r>
              <a:rPr lang="en-US" sz="1600" b="1" dirty="0"/>
              <a:t>I</a:t>
            </a:r>
            <a:r>
              <a:rPr lang="ru-RU" sz="1600" b="1" dirty="0"/>
              <a:t>., </a:t>
            </a:r>
            <a:r>
              <a:rPr lang="en-US" sz="1600" b="1" dirty="0" err="1"/>
              <a:t>Pashkova</a:t>
            </a:r>
            <a:r>
              <a:rPr lang="en-US" sz="1600" b="1" dirty="0"/>
              <a:t> G</a:t>
            </a:r>
            <a:r>
              <a:rPr lang="ru-RU" sz="1600" b="1" dirty="0"/>
              <a:t>.</a:t>
            </a:r>
            <a:r>
              <a:rPr lang="en-US" sz="1600" b="1" dirty="0"/>
              <a:t>V</a:t>
            </a:r>
            <a:r>
              <a:rPr lang="ru-RU" sz="1600" b="1" dirty="0"/>
              <a:t>.</a:t>
            </a:r>
            <a:r>
              <a:rPr lang="ru-RU" sz="1600" dirty="0"/>
              <a:t> </a:t>
            </a:r>
            <a:r>
              <a:rPr lang="en-US" sz="1600" dirty="0"/>
              <a:t>Determination of trace elements in calcium rich carbonate rocks by Wavelength Dispersive X</a:t>
            </a:r>
            <a:r>
              <a:rPr lang="ru-RU" sz="1600" dirty="0"/>
              <a:t>-</a:t>
            </a:r>
            <a:r>
              <a:rPr lang="en-US" sz="1600" dirty="0"/>
              <a:t>ray Fluorescence Spectrometry for environmental and geological studies</a:t>
            </a:r>
            <a:r>
              <a:rPr lang="ru-RU" sz="1600" dirty="0"/>
              <a:t>. </a:t>
            </a:r>
            <a:r>
              <a:rPr lang="en-US" sz="1600" b="1" dirty="0">
                <a:solidFill>
                  <a:srgbClr val="FF0000"/>
                </a:solidFill>
              </a:rPr>
              <a:t>Applied Radiation and Isotopes</a:t>
            </a:r>
            <a:r>
              <a:rPr lang="en-US" sz="1600" dirty="0"/>
              <a:t>. </a:t>
            </a:r>
            <a:r>
              <a:rPr lang="ru-RU" sz="1600" dirty="0"/>
              <a:t>2017. </a:t>
            </a:r>
            <a:r>
              <a:rPr lang="en-US" sz="1600" dirty="0"/>
              <a:t>V</a:t>
            </a:r>
            <a:r>
              <a:rPr lang="ru-RU" sz="1600" dirty="0"/>
              <a:t>. 130. </a:t>
            </a:r>
            <a:r>
              <a:rPr lang="en-US" sz="1600" dirty="0"/>
              <a:t>P. </a:t>
            </a:r>
            <a:r>
              <a:rPr lang="ru-RU" sz="1600" dirty="0"/>
              <a:t>153-161</a:t>
            </a:r>
            <a:r>
              <a:rPr lang="en-US" sz="1600" dirty="0" smtClean="0"/>
              <a:t>.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b="1" dirty="0" err="1"/>
              <a:t>Suvorova</a:t>
            </a:r>
            <a:r>
              <a:rPr lang="en-US" sz="1600" b="1" dirty="0"/>
              <a:t>, D., </a:t>
            </a:r>
            <a:r>
              <a:rPr lang="en-US" sz="1600" b="1" dirty="0" err="1"/>
              <a:t>Khudonogova</a:t>
            </a:r>
            <a:r>
              <a:rPr lang="en-US" sz="1600" b="1" dirty="0"/>
              <a:t>, E., </a:t>
            </a:r>
            <a:r>
              <a:rPr lang="en-US" sz="1600" b="1" dirty="0" err="1" smtClean="0"/>
              <a:t>Revenko</a:t>
            </a:r>
            <a:r>
              <a:rPr lang="en-US" sz="1600" b="1" dirty="0"/>
              <a:t>, A.</a:t>
            </a:r>
            <a:r>
              <a:rPr lang="en-US" sz="1600" dirty="0"/>
              <a:t>, 2017. X-ray fluorescence determination of Cs, Ba, La, Ce, </a:t>
            </a:r>
            <a:r>
              <a:rPr lang="en-US" sz="1600" dirty="0" err="1"/>
              <a:t>Nd</a:t>
            </a:r>
            <a:r>
              <a:rPr lang="en-US" sz="1600" dirty="0"/>
              <a:t>, and Ta concentrations in rocks of various composition. X-Ray Spec-</a:t>
            </a:r>
            <a:r>
              <a:rPr lang="en-US" sz="1600" dirty="0" err="1"/>
              <a:t>trometry</a:t>
            </a:r>
            <a:r>
              <a:rPr lang="en-US" sz="1600" dirty="0"/>
              <a:t>, v. 46, p. </a:t>
            </a:r>
            <a:r>
              <a:rPr lang="en-US" sz="1600" dirty="0" smtClean="0"/>
              <a:t>200–208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b="1" dirty="0" err="1" smtClean="0"/>
              <a:t>Pashkova</a:t>
            </a:r>
            <a:r>
              <a:rPr lang="en-US" sz="1600" b="1" dirty="0" smtClean="0"/>
              <a:t> </a:t>
            </a:r>
            <a:r>
              <a:rPr lang="en-US" sz="1600" b="1" dirty="0"/>
              <a:t>G.V., </a:t>
            </a:r>
            <a:r>
              <a:rPr lang="en-US" sz="1600" dirty="0" err="1"/>
              <a:t>Smagunova</a:t>
            </a:r>
            <a:r>
              <a:rPr lang="en-US" sz="1600" dirty="0"/>
              <a:t> A.N., </a:t>
            </a:r>
            <a:r>
              <a:rPr lang="en-US" sz="1600" dirty="0" err="1"/>
              <a:t>Finkelshtein</a:t>
            </a:r>
            <a:r>
              <a:rPr lang="en-US" sz="1600" dirty="0"/>
              <a:t> A.L. X-ray fluorescence analysis of milk and dairy products: A review. </a:t>
            </a:r>
            <a:r>
              <a:rPr lang="en-US" sz="1600" b="1" dirty="0">
                <a:solidFill>
                  <a:srgbClr val="FF0000"/>
                </a:solidFill>
              </a:rPr>
              <a:t>Trends in Analytical Chemistry </a:t>
            </a:r>
            <a:r>
              <a:rPr lang="en-US" sz="1600" dirty="0"/>
              <a:t>106 (2018) 183-189.</a:t>
            </a:r>
          </a:p>
          <a:p>
            <a:pPr marL="342900" indent="-342900">
              <a:buAutoNum type="arabicPeriod"/>
            </a:pPr>
            <a:r>
              <a:rPr lang="en-US" sz="1600" b="1" dirty="0" err="1"/>
              <a:t>Pashkova</a:t>
            </a:r>
            <a:r>
              <a:rPr lang="en-US" sz="1600" b="1" dirty="0"/>
              <a:t> G.V.</a:t>
            </a:r>
            <a:r>
              <a:rPr lang="en-US" sz="1600" dirty="0"/>
              <a:t>, </a:t>
            </a:r>
            <a:r>
              <a:rPr lang="en-US" sz="1600" dirty="0" err="1"/>
              <a:t>Aisueva</a:t>
            </a:r>
            <a:r>
              <a:rPr lang="en-US" sz="1600" dirty="0"/>
              <a:t> T.S., </a:t>
            </a:r>
            <a:r>
              <a:rPr lang="en-US" sz="1600" dirty="0" err="1"/>
              <a:t>Finkelshtein</a:t>
            </a:r>
            <a:r>
              <a:rPr lang="en-US" sz="1600" dirty="0"/>
              <a:t> A.L., </a:t>
            </a:r>
            <a:r>
              <a:rPr lang="en-US" sz="1600" dirty="0" err="1"/>
              <a:t>Cherkashina</a:t>
            </a:r>
            <a:r>
              <a:rPr lang="en-US" sz="1600" dirty="0"/>
              <a:t> </a:t>
            </a:r>
            <a:r>
              <a:rPr lang="en-US" sz="1600" dirty="0" err="1"/>
              <a:t>T.Yu</a:t>
            </a:r>
            <a:r>
              <a:rPr lang="en-US" sz="1600" dirty="0"/>
              <a:t>., </a:t>
            </a:r>
            <a:r>
              <a:rPr lang="en-US" sz="1600" dirty="0" err="1"/>
              <a:t>Shchetnikov</a:t>
            </a:r>
            <a:r>
              <a:rPr lang="en-US" sz="1600" dirty="0"/>
              <a:t> A.A. Quantitative approaches to the determination of elements in lake sediments by total reflection X-ray fluorescence. </a:t>
            </a:r>
            <a:r>
              <a:rPr lang="en-US" sz="1600" b="1" dirty="0" err="1">
                <a:solidFill>
                  <a:srgbClr val="FF0000"/>
                </a:solidFill>
              </a:rPr>
              <a:t>Microchemical</a:t>
            </a:r>
            <a:r>
              <a:rPr lang="en-US" sz="1600" b="1" dirty="0">
                <a:solidFill>
                  <a:srgbClr val="FF0000"/>
                </a:solidFill>
              </a:rPr>
              <a:t>. J. </a:t>
            </a:r>
            <a:r>
              <a:rPr lang="en-US" sz="1600" dirty="0"/>
              <a:t>V. 143. P. 264-271</a:t>
            </a:r>
            <a:r>
              <a:rPr lang="en-US" sz="1600" dirty="0" smtClean="0"/>
              <a:t>.</a:t>
            </a:r>
            <a:endParaRPr lang="ru-RU" sz="1600" dirty="0" smtClean="0"/>
          </a:p>
          <a:p>
            <a:pPr marL="342900" indent="-342900">
              <a:buAutoNum type="arabicPeriod"/>
            </a:pPr>
            <a:r>
              <a:rPr lang="en-US" sz="1600" b="1" dirty="0" err="1" smtClean="0"/>
              <a:t>Pashkova</a:t>
            </a:r>
            <a:r>
              <a:rPr lang="en-US" sz="1600" b="1" dirty="0" smtClean="0"/>
              <a:t> G.V., </a:t>
            </a:r>
            <a:r>
              <a:rPr lang="en-US" sz="1600" b="1" dirty="0" err="1" smtClean="0"/>
              <a:t>Panteeva</a:t>
            </a:r>
            <a:r>
              <a:rPr lang="en-US" sz="1600" b="1" dirty="0" smtClean="0"/>
              <a:t> S.V., N.N</a:t>
            </a:r>
            <a:r>
              <a:rPr lang="en-US" sz="1600" b="1" dirty="0"/>
              <a:t>. </a:t>
            </a:r>
            <a:r>
              <a:rPr lang="en-US" sz="1600" b="1" dirty="0" err="1" smtClean="0"/>
              <a:t>Ukhova</a:t>
            </a:r>
            <a:r>
              <a:rPr lang="en-US" sz="1600" dirty="0" smtClean="0"/>
              <a:t>, V.M</a:t>
            </a:r>
            <a:r>
              <a:rPr lang="en-US" sz="1600" dirty="0"/>
              <a:t>. </a:t>
            </a:r>
            <a:r>
              <a:rPr lang="en-US" sz="1600" dirty="0" err="1" smtClean="0"/>
              <a:t>Chubarov</a:t>
            </a:r>
            <a:r>
              <a:rPr lang="en-US" sz="1600" dirty="0" smtClean="0"/>
              <a:t>, A.L</a:t>
            </a:r>
            <a:r>
              <a:rPr lang="en-US" sz="1600" dirty="0"/>
              <a:t>. </a:t>
            </a:r>
            <a:r>
              <a:rPr lang="en-US" sz="1600" dirty="0" err="1" smtClean="0"/>
              <a:t>Finkelshtein</a:t>
            </a:r>
            <a:r>
              <a:rPr lang="en-US" sz="1600" dirty="0" smtClean="0"/>
              <a:t>, A.V</a:t>
            </a:r>
            <a:r>
              <a:rPr lang="en-US" sz="1600" dirty="0"/>
              <a:t>. </a:t>
            </a:r>
            <a:r>
              <a:rPr lang="en-US" sz="1600" dirty="0" smtClean="0"/>
              <a:t>Ivanov,  A.M</a:t>
            </a:r>
            <a:r>
              <a:rPr lang="en-US" sz="1600" dirty="0"/>
              <a:t>. </a:t>
            </a:r>
            <a:r>
              <a:rPr lang="en-US" sz="1600" dirty="0" smtClean="0"/>
              <a:t> </a:t>
            </a:r>
            <a:r>
              <a:rPr lang="en-US" sz="1600" dirty="0" err="1" smtClean="0"/>
              <a:t>Asavin</a:t>
            </a:r>
            <a:r>
              <a:rPr lang="en-US" sz="1600" dirty="0" smtClean="0"/>
              <a:t>. Major </a:t>
            </a:r>
            <a:r>
              <a:rPr lang="en-US" sz="1600" dirty="0"/>
              <a:t>and trace elements in </a:t>
            </a:r>
            <a:r>
              <a:rPr lang="en-US" sz="1600" dirty="0" err="1"/>
              <a:t>meimechites</a:t>
            </a:r>
            <a:r>
              <a:rPr lang="en-US" sz="1600" dirty="0"/>
              <a:t> – rarely occurring</a:t>
            </a:r>
            <a:r>
              <a:rPr lang="ru-RU" sz="1600" dirty="0"/>
              <a:t> </a:t>
            </a:r>
            <a:r>
              <a:rPr lang="en-US" sz="1600" dirty="0"/>
              <a:t>volcanic rocks: developing optimal analytical </a:t>
            </a:r>
            <a:r>
              <a:rPr lang="en-US" sz="1600" dirty="0" smtClean="0"/>
              <a:t>strategy</a:t>
            </a:r>
            <a:r>
              <a:rPr lang="ru-RU" sz="1600" dirty="0" smtClean="0"/>
              <a:t>. </a:t>
            </a:r>
            <a:r>
              <a:rPr lang="en-US" sz="1600" b="1" dirty="0">
                <a:solidFill>
                  <a:srgbClr val="FF0000"/>
                </a:solidFill>
              </a:rPr>
              <a:t>Geochemistry: Exploration, Environment, </a:t>
            </a:r>
            <a:r>
              <a:rPr lang="en-US" sz="1600" b="1" dirty="0" smtClean="0">
                <a:solidFill>
                  <a:srgbClr val="FF0000"/>
                </a:solidFill>
              </a:rPr>
              <a:t>Analysis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25912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424" y="5533022"/>
            <a:ext cx="676039" cy="5074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7956" y="918150"/>
            <a:ext cx="573807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 smtClean="0"/>
              <a:t>Эффективная работа аналитика возможна при совместной работе с заказчиками, готовыми предоставить разнообразные объекты для исследований и заинтересованными в интерпретации полученных аналитических данных </a:t>
            </a:r>
            <a:endParaRPr lang="ru-RU" sz="25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92" y="4005826"/>
            <a:ext cx="2857500" cy="190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7549" y="4434449"/>
            <a:ext cx="4949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Сотрудники группы рентгеновских методов анализа ЦКП «Геодинамика и геохронология» всегда готовы к сотрудничеству и </a:t>
            </a:r>
            <a:r>
              <a:rPr lang="ru-RU" sz="2000" dirty="0" smtClean="0"/>
              <a:t>решению новых задач</a:t>
            </a:r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938" y="1103152"/>
            <a:ext cx="2351146" cy="19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5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28282" y="13891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b="1" dirty="0">
                <a:solidFill>
                  <a:srgbClr val="FF0000"/>
                </a:solidFill>
              </a:rPr>
              <a:t>Рентгеноструктурный </a:t>
            </a:r>
            <a:r>
              <a:rPr lang="ru-RU" sz="2000" b="1" dirty="0" smtClean="0">
                <a:solidFill>
                  <a:srgbClr val="FF0000"/>
                </a:solidFill>
              </a:rPr>
              <a:t>анализ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238882" y="2409711"/>
            <a:ext cx="46232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ru-RU" dirty="0" smtClean="0"/>
              <a:t>2)  </a:t>
            </a:r>
            <a:r>
              <a:rPr 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Рентгеновские аппараты </a:t>
            </a:r>
            <a:r>
              <a:rPr 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УРС-55а</a:t>
            </a:r>
            <a:r>
              <a:rPr 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для съёмки малого количества вещества </a:t>
            </a:r>
            <a:r>
              <a:rPr lang="ru-RU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фотометодом</a:t>
            </a:r>
            <a:r>
              <a:rPr 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в камерах РКД с использованием рентгеновских трубок с </a:t>
            </a:r>
            <a:r>
              <a:rPr lang="ru-RU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Fe</a:t>
            </a:r>
            <a:r>
              <a:rPr 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Cu</a:t>
            </a:r>
            <a:r>
              <a:rPr 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Mo</a:t>
            </a:r>
            <a:r>
              <a:rPr 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</a:t>
            </a:r>
            <a:r>
              <a:rPr 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анодами.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0" y="539023"/>
            <a:ext cx="2652303" cy="3536404"/>
          </a:xfrm>
          <a:prstGeom prst="rect">
            <a:avLst/>
          </a:prstGeom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3164055" y="624607"/>
            <a:ext cx="5353096" cy="178510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buAutoNum type="arabicParenR"/>
            </a:pPr>
            <a:r>
              <a:rPr lang="ru-RU" altLang="ru-RU" u="sng" dirty="0" err="1" smtClean="0">
                <a:latin typeface="Times New Roman" pitchFamily="18" charset="0"/>
                <a:cs typeface="Times New Roman" pitchFamily="18" charset="0"/>
              </a:rPr>
              <a:t>Дифрактометр</a:t>
            </a:r>
            <a:r>
              <a:rPr lang="ru-RU" altLang="ru-RU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b="1" u="sng" dirty="0" smtClean="0">
                <a:latin typeface="Times New Roman" pitchFamily="18" charset="0"/>
                <a:cs typeface="Times New Roman" pitchFamily="18" charset="0"/>
              </a:rPr>
              <a:t>ДРОН-3.0</a:t>
            </a:r>
          </a:p>
          <a:p>
            <a:r>
              <a:rPr lang="ru-RU" altLang="ru-RU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</a:t>
            </a:r>
            <a:r>
              <a:rPr lang="en-US" altLang="ru-RU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CuK</a:t>
            </a:r>
            <a:r>
              <a:rPr lang="en-US" altLang="ru-RU" dirty="0">
                <a:latin typeface="Times New Roman" pitchFamily="18" charset="0"/>
                <a:ea typeface="Calibri" pitchFamily="34" charset="0"/>
                <a:cs typeface="Times New Roman" pitchFamily="18" charset="0"/>
                <a:sym typeface="Symbol" pitchFamily="18" charset="2"/>
              </a:rPr>
              <a:t></a:t>
            </a:r>
            <a:r>
              <a:rPr lang="ru-RU" alt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излучение</a:t>
            </a:r>
          </a:p>
          <a:p>
            <a:r>
              <a:rPr lang="ru-RU" altLang="ru-RU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</a:t>
            </a:r>
            <a:r>
              <a:rPr lang="en-US" altLang="ru-RU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Ni</a:t>
            </a:r>
            <a:r>
              <a:rPr lang="ru-RU" alt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фильтр</a:t>
            </a:r>
            <a:r>
              <a:rPr lang="ru-RU" altLang="ru-RU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</a:p>
          <a:p>
            <a:r>
              <a:rPr lang="ru-RU" altLang="ru-RU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Схема </a:t>
            </a:r>
            <a:r>
              <a:rPr lang="ru-RU" alt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фокусировки по </a:t>
            </a:r>
            <a:r>
              <a:rPr lang="ru-RU" altLang="ru-RU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Бреггу-Брентано</a:t>
            </a:r>
            <a:endParaRPr lang="ru-RU" altLang="ru-RU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endParaRPr lang="ru-RU" altLang="ru-RU" sz="2000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eaLnBrk="1" hangingPunct="1"/>
            <a:endParaRPr lang="ru-RU" altLang="ru-RU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11" y="4075427"/>
            <a:ext cx="2311740" cy="26175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233510" y="4391611"/>
            <a:ext cx="5861091" cy="92333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ru-RU" altLang="ru-RU" dirty="0" smtClean="0">
                <a:latin typeface="Times New Roman" pitchFamily="18" charset="0"/>
                <a:cs typeface="Times New Roman" pitchFamily="18" charset="0"/>
              </a:rPr>
              <a:t>3) </a:t>
            </a:r>
            <a:r>
              <a:rPr lang="ru-RU" altLang="ru-RU" dirty="0" err="1" smtClean="0">
                <a:latin typeface="Times New Roman" pitchFamily="18" charset="0"/>
                <a:cs typeface="Times New Roman" pitchFamily="18" charset="0"/>
              </a:rPr>
              <a:t>Д</a:t>
            </a:r>
            <a:r>
              <a:rPr lang="ru-RU" altLang="ru-RU" u="sng" dirty="0" err="1" smtClean="0">
                <a:latin typeface="Times New Roman" pitchFamily="18" charset="0"/>
                <a:cs typeface="Times New Roman" pitchFamily="18" charset="0"/>
              </a:rPr>
              <a:t>ифрактометр</a:t>
            </a:r>
            <a:r>
              <a:rPr lang="ru-RU" altLang="ru-RU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ru-RU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</a:t>
            </a:r>
            <a:r>
              <a:rPr lang="ru-RU" altLang="ru-RU" u="sng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 </a:t>
            </a:r>
            <a:r>
              <a:rPr lang="en-US" altLang="ru-RU" u="sng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Advance</a:t>
            </a:r>
            <a:endParaRPr lang="ru-RU" altLang="ru-RU" u="sng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ru-RU" alt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</a:t>
            </a:r>
            <a:r>
              <a:rPr lang="en-US" alt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Bruker AXS</a:t>
            </a:r>
            <a:r>
              <a:rPr lang="ru-RU" altLang="ru-RU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Германия</a:t>
            </a:r>
            <a:r>
              <a:rPr lang="ru-RU" altLang="ru-RU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), установленный в ИГХ СО РАН</a:t>
            </a:r>
            <a:endParaRPr lang="ru-RU" altLang="ru-RU" dirty="0">
              <a:ea typeface="Calibri" pitchFamily="34" charset="0"/>
              <a:cs typeface="Times New Roman" pitchFamily="18" charset="0"/>
            </a:endParaRPr>
          </a:p>
          <a:p>
            <a:pPr eaLnBrk="1" hangingPunct="1"/>
            <a:endParaRPr lang="ru-RU" altLang="ru-RU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1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48958" y="369063"/>
            <a:ext cx="45375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ходе рентгенографических исследований с участием сотрудников </a:t>
            </a:r>
            <a:r>
              <a:rPr lang="ru-RU" dirty="0" smtClean="0"/>
              <a:t>ИЗК СО РАН (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ru-RU" b="1" dirty="0" smtClean="0">
                <a:solidFill>
                  <a:srgbClr val="FF0000"/>
                </a:solidFill>
              </a:rPr>
              <a:t>.К. Васильева, З.Ф. </a:t>
            </a:r>
            <a:r>
              <a:rPr lang="ru-RU" b="1" dirty="0" err="1" smtClean="0">
                <a:solidFill>
                  <a:srgbClr val="FF0000"/>
                </a:solidFill>
              </a:rPr>
              <a:t>Ущаповской</a:t>
            </a:r>
            <a:r>
              <a:rPr lang="ru-RU" b="1" dirty="0" smtClean="0">
                <a:solidFill>
                  <a:srgbClr val="FF0000"/>
                </a:solidFill>
              </a:rPr>
              <a:t>, А.А. </a:t>
            </a:r>
            <a:r>
              <a:rPr lang="ru-RU" b="1" dirty="0" err="1" smtClean="0">
                <a:solidFill>
                  <a:srgbClr val="FF0000"/>
                </a:solidFill>
              </a:rPr>
              <a:t>Кашаева</a:t>
            </a:r>
            <a:r>
              <a:rPr lang="ru-RU" b="1" dirty="0" smtClean="0">
                <a:solidFill>
                  <a:srgbClr val="FF0000"/>
                </a:solidFill>
              </a:rPr>
              <a:t> и др.</a:t>
            </a:r>
            <a:r>
              <a:rPr lang="ru-RU" dirty="0" smtClean="0"/>
              <a:t>) </a:t>
            </a:r>
            <a:r>
              <a:rPr lang="ru-RU" u="sng" dirty="0" smtClean="0"/>
              <a:t>открыто более 10 новых минералов </a:t>
            </a:r>
            <a:endParaRPr lang="ru-RU" u="sng" dirty="0"/>
          </a:p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99" y="125834"/>
            <a:ext cx="3800275" cy="66953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Прямоугольник 12"/>
          <p:cNvSpPr/>
          <p:nvPr/>
        </p:nvSpPr>
        <p:spPr>
          <a:xfrm>
            <a:off x="314526" y="406281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u="sng" dirty="0" smtClean="0"/>
              <a:t>Идентифицирован </a:t>
            </a:r>
            <a:r>
              <a:rPr lang="ru-RU" u="sng" dirty="0"/>
              <a:t>ряд редчайших минералов</a:t>
            </a:r>
            <a:r>
              <a:rPr lang="ru-RU" dirty="0"/>
              <a:t>, представляющих первую находку в России (</a:t>
            </a:r>
            <a:r>
              <a:rPr lang="ru-RU" dirty="0" err="1"/>
              <a:t>анкангит</a:t>
            </a:r>
            <a:r>
              <a:rPr lang="ru-RU" dirty="0"/>
              <a:t>), </a:t>
            </a:r>
          </a:p>
          <a:p>
            <a:r>
              <a:rPr lang="ru-RU" dirty="0"/>
              <a:t>вторую-третью находку в мире (</a:t>
            </a:r>
            <a:r>
              <a:rPr lang="ru-RU" dirty="0" err="1"/>
              <a:t>фресноит</a:t>
            </a:r>
            <a:r>
              <a:rPr lang="ru-RU" dirty="0"/>
              <a:t>, </a:t>
            </a:r>
            <a:r>
              <a:rPr lang="ru-RU" dirty="0" err="1"/>
              <a:t>паральстонит</a:t>
            </a:r>
            <a:r>
              <a:rPr lang="ru-RU" dirty="0"/>
              <a:t>, </a:t>
            </a:r>
            <a:r>
              <a:rPr lang="ru-RU" dirty="0" err="1"/>
              <a:t>гарронит</a:t>
            </a:r>
            <a:r>
              <a:rPr lang="ru-RU" dirty="0"/>
              <a:t>, </a:t>
            </a:r>
            <a:r>
              <a:rPr lang="ru-RU" dirty="0" err="1"/>
              <a:t>перлиалит</a:t>
            </a:r>
            <a:r>
              <a:rPr lang="ru-RU" dirty="0"/>
              <a:t>, </a:t>
            </a:r>
            <a:r>
              <a:rPr lang="ru-RU" dirty="0" err="1"/>
              <a:t>денисовит</a:t>
            </a:r>
            <a:r>
              <a:rPr lang="ru-RU" dirty="0"/>
              <a:t>, </a:t>
            </a:r>
            <a:r>
              <a:rPr lang="ru-RU" dirty="0" err="1"/>
              <a:t>кызылкумит</a:t>
            </a:r>
            <a:r>
              <a:rPr lang="ru-RU" dirty="0"/>
              <a:t>, </a:t>
            </a:r>
            <a:r>
              <a:rPr lang="ru-RU" dirty="0" err="1"/>
              <a:t>розенбергит</a:t>
            </a:r>
            <a:r>
              <a:rPr lang="ru-RU" dirty="0"/>
              <a:t> и др.). 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842" y="1774968"/>
            <a:ext cx="1595246" cy="131479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9773" y="3018335"/>
            <a:ext cx="140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err="1" smtClean="0"/>
              <a:t>Флоренсовит</a:t>
            </a:r>
            <a:endParaRPr lang="ru-RU" sz="1600" dirty="0"/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0" y="1805914"/>
            <a:ext cx="1657137" cy="124285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071771" y="3050095"/>
            <a:ext cx="140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err="1" smtClean="0"/>
              <a:t>Одинцовит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9084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416" y="-243408"/>
            <a:ext cx="4990648" cy="1143000"/>
          </a:xfrm>
        </p:spPr>
        <p:txBody>
          <a:bodyPr>
            <a:noAutofit/>
          </a:bodyPr>
          <a:lstStyle/>
          <a:p>
            <a:r>
              <a:rPr lang="ru-RU" sz="2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Анализ глинистых минералов</a:t>
            </a:r>
            <a:endParaRPr lang="ru-RU" sz="22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9" descr="http://www.rae.ru/use/i/2013/9/azatan11_fm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6" y="1308379"/>
            <a:ext cx="1780372" cy="124212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87" y="1726111"/>
            <a:ext cx="2007491" cy="4932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457183" y="1150440"/>
            <a:ext cx="233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u="sng" dirty="0" smtClean="0">
                <a:latin typeface="Arial" pitchFamily="34" charset="0"/>
                <a:cs typeface="Arial" pitchFamily="34" charset="0"/>
              </a:rPr>
              <a:t>Неориентированный</a:t>
            </a:r>
          </a:p>
          <a:p>
            <a:pPr algn="ctr"/>
            <a:r>
              <a:rPr lang="ru-RU" sz="1400" u="sng" dirty="0" smtClean="0">
                <a:latin typeface="Arial" pitchFamily="34" charset="0"/>
                <a:cs typeface="Arial" pitchFamily="34" charset="0"/>
              </a:rPr>
              <a:t>препарат</a:t>
            </a:r>
            <a:endParaRPr lang="ru-RU" sz="14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Стрелка вправо 8"/>
          <p:cNvSpPr/>
          <p:nvPr/>
        </p:nvSpPr>
        <p:spPr>
          <a:xfrm>
            <a:off x="2023205" y="1592322"/>
            <a:ext cx="396044" cy="561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409" y="44624"/>
            <a:ext cx="3880079" cy="2645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Стрелка вправо 23"/>
          <p:cNvSpPr/>
          <p:nvPr/>
        </p:nvSpPr>
        <p:spPr>
          <a:xfrm>
            <a:off x="4693874" y="1628855"/>
            <a:ext cx="396044" cy="561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5398072" y="3462654"/>
            <a:ext cx="2880320" cy="14773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0533" y="3507096"/>
            <a:ext cx="2123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u="sng" dirty="0" smtClean="0">
                <a:latin typeface="Arial" pitchFamily="34" charset="0"/>
                <a:cs typeface="Arial" pitchFamily="34" charset="0"/>
              </a:rPr>
              <a:t>Подготовка ориентированного</a:t>
            </a:r>
          </a:p>
          <a:p>
            <a:pPr algn="ctr"/>
            <a:r>
              <a:rPr lang="ru-RU" sz="1600" u="sng" dirty="0" smtClean="0">
                <a:latin typeface="Arial" pitchFamily="34" charset="0"/>
                <a:cs typeface="Arial" pitchFamily="34" charset="0"/>
              </a:rPr>
              <a:t>препарата</a:t>
            </a:r>
            <a:endParaRPr lang="ru-RU" sz="1600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56" y="3985874"/>
            <a:ext cx="2091695" cy="4406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4" y="4364737"/>
            <a:ext cx="1992469" cy="14946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Стрелка вправо 14"/>
          <p:cNvSpPr/>
          <p:nvPr/>
        </p:nvSpPr>
        <p:spPr>
          <a:xfrm>
            <a:off x="2121708" y="4960246"/>
            <a:ext cx="396044" cy="362134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56" y="4507951"/>
            <a:ext cx="1990558" cy="13352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Стрелка вправо 17"/>
          <p:cNvSpPr/>
          <p:nvPr/>
        </p:nvSpPr>
        <p:spPr>
          <a:xfrm>
            <a:off x="4605984" y="4955243"/>
            <a:ext cx="396044" cy="313616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25" y="4975670"/>
            <a:ext cx="4009975" cy="1620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2890877" y="5804095"/>
            <a:ext cx="1249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smtClean="0">
                <a:latin typeface="Arial" pitchFamily="34" charset="0"/>
                <a:cs typeface="Arial" pitchFamily="34" charset="0"/>
              </a:rPr>
              <a:t>Fe‐Al‐</a:t>
            </a:r>
            <a:r>
              <a:rPr lang="ru-RU" sz="1400" u="sng" dirty="0" smtClean="0">
                <a:latin typeface="Arial" pitchFamily="34" charset="0"/>
                <a:cs typeface="Arial" pitchFamily="34" charset="0"/>
              </a:rPr>
              <a:t>хлорит</a:t>
            </a:r>
            <a:endParaRPr lang="ru-RU" sz="14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86883" y="5535040"/>
            <a:ext cx="1699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u="sng" dirty="0" smtClean="0">
                <a:latin typeface="Arial" pitchFamily="34" charset="0"/>
                <a:cs typeface="Arial" pitchFamily="34" charset="0"/>
              </a:rPr>
              <a:t>ИЛЛИТ‐СМЕКТИТ</a:t>
            </a:r>
            <a:endParaRPr lang="ru-RU" sz="1400" u="sn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173" y="3993704"/>
            <a:ext cx="3810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33" y="4344958"/>
            <a:ext cx="37147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35" y="4677491"/>
            <a:ext cx="3810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5906608" y="3922595"/>
            <a:ext cx="15180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latin typeface="Arial" pitchFamily="34" charset="0"/>
                <a:cs typeface="Arial" pitchFamily="34" charset="0"/>
              </a:rPr>
              <a:t>воздушно-сухой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893335" y="4250779"/>
            <a:ext cx="1554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latin typeface="Arial" pitchFamily="34" charset="0"/>
                <a:cs typeface="Arial" pitchFamily="34" charset="0"/>
              </a:rPr>
              <a:t>насыщенный ЭГ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895173" y="4570667"/>
            <a:ext cx="2671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Arial" pitchFamily="34" charset="0"/>
                <a:cs typeface="Arial" pitchFamily="34" charset="0"/>
              </a:rPr>
              <a:t>прогретый при 550</a:t>
            </a:r>
            <a:r>
              <a:rPr lang="ru-RU" sz="1400" baseline="30000" dirty="0" smtClean="0">
                <a:latin typeface="Arial" pitchFamily="34" charset="0"/>
                <a:cs typeface="Arial" pitchFamily="34" charset="0"/>
              </a:rPr>
              <a:t>о</a:t>
            </a:r>
            <a:r>
              <a:rPr lang="ru-RU" sz="1400" dirty="0" smtClean="0">
                <a:latin typeface="Arial" pitchFamily="34" charset="0"/>
                <a:cs typeface="Arial" pitchFamily="34" charset="0"/>
              </a:rPr>
              <a:t>С</a:t>
            </a: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-2528" y="3427831"/>
            <a:ext cx="907017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2095153" y="3419120"/>
            <a:ext cx="3230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u="sng" dirty="0" smtClean="0">
                <a:latin typeface="Arial" pitchFamily="34" charset="0"/>
                <a:cs typeface="Arial" pitchFamily="34" charset="0"/>
              </a:rPr>
              <a:t>Расположение плоских</a:t>
            </a:r>
          </a:p>
          <a:p>
            <a:pPr algn="ctr"/>
            <a:r>
              <a:rPr lang="ru-RU" sz="1400" u="sng" dirty="0" smtClean="0">
                <a:latin typeface="Arial" pitchFamily="34" charset="0"/>
                <a:cs typeface="Arial" pitchFamily="34" charset="0"/>
              </a:rPr>
              <a:t>частиц на поверхности кюветы</a:t>
            </a:r>
            <a:endParaRPr lang="ru-RU" sz="14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5326064" y="3480675"/>
            <a:ext cx="2925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u="sng" dirty="0" smtClean="0">
                <a:latin typeface="Arial" pitchFamily="34" charset="0"/>
                <a:cs typeface="Arial" pitchFamily="34" charset="0"/>
              </a:rPr>
              <a:t>Типы подготовки </a:t>
            </a:r>
          </a:p>
          <a:p>
            <a:pPr algn="ctr"/>
            <a:r>
              <a:rPr lang="ru-RU" sz="1400" u="sng" dirty="0" smtClean="0">
                <a:latin typeface="Arial" pitchFamily="34" charset="0"/>
                <a:cs typeface="Arial" pitchFamily="34" charset="0"/>
              </a:rPr>
              <a:t>осаждённого препарата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711200" y="6111872"/>
            <a:ext cx="4290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u="sng" dirty="0" smtClean="0">
                <a:latin typeface="Arial" pitchFamily="34" charset="0"/>
                <a:cs typeface="Arial" pitchFamily="34" charset="0"/>
              </a:rPr>
              <a:t>Смещение пиков в зависимости от подготовки препарата, которое позволяет определить ССО</a:t>
            </a:r>
            <a:endParaRPr lang="ru-RU" sz="14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-2528" y="614052"/>
            <a:ext cx="3062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u="sng" dirty="0" smtClean="0">
                <a:latin typeface="Arial" pitchFamily="34" charset="0"/>
                <a:cs typeface="Arial" pitchFamily="34" charset="0"/>
              </a:rPr>
              <a:t>Стандартная процедура подготовки порошковых проб</a:t>
            </a:r>
            <a:endParaRPr lang="ru-RU" sz="16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5550359" y="96469"/>
            <a:ext cx="3386588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400" u="sng" dirty="0" smtClean="0">
                <a:latin typeface="Arial" pitchFamily="34" charset="0"/>
                <a:cs typeface="Arial" pitchFamily="34" charset="0"/>
              </a:rPr>
              <a:t>Получаем сложную дифрактограмму с наложением пиков фаз, что затрудняет однозначную диагностику</a:t>
            </a:r>
            <a:endParaRPr lang="ru-RU" sz="14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43848" y="2672576"/>
            <a:ext cx="85736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Глинистые </a:t>
            </a:r>
            <a:r>
              <a:rPr lang="ru-RU" sz="1400" b="1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минералы имеют слоистую кристаллическую структуру с различными дефектами, часто встречаются </a:t>
            </a:r>
            <a:r>
              <a:rPr lang="ru-RU" sz="1400" b="1" dirty="0" err="1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смешаннослойные</a:t>
            </a:r>
            <a:r>
              <a:rPr lang="ru-RU" sz="1400" b="1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образования (ССО), из-за чего становится затруднительной идентификация представленного материала</a:t>
            </a:r>
            <a:endParaRPr lang="ru-R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8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132312" y="-1059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pic>
        <p:nvPicPr>
          <p:cNvPr id="2052" name="Picture 4" descr="https://i.ytimg.com/vi/eDtnRlcIXVU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0" y="250269"/>
            <a:ext cx="3319689" cy="18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2941737" y="2688789"/>
            <a:ext cx="3862511" cy="1388283"/>
            <a:chOff x="107504" y="5013176"/>
            <a:chExt cx="3933407" cy="1388283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107504" y="5028272"/>
              <a:ext cx="393340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ru-RU" sz="1600" dirty="0" err="1" smtClean="0">
                  <a:latin typeface="Arial" pitchFamily="34" charset="0"/>
                  <a:cs typeface="Arial" pitchFamily="34" charset="0"/>
                </a:rPr>
                <a:t>Оксалатные</a:t>
              </a:r>
              <a:r>
                <a:rPr lang="ru-RU" sz="1600" dirty="0">
                  <a:latin typeface="Arial" pitchFamily="34" charset="0"/>
                  <a:cs typeface="Arial" pitchFamily="34" charset="0"/>
                </a:rPr>
                <a:t>	</a:t>
              </a:r>
              <a:endParaRPr lang="ru-RU" sz="1600" dirty="0" smtClean="0">
                <a:latin typeface="Arial" pitchFamily="34" charset="0"/>
                <a:cs typeface="Arial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ru-RU" sz="1600" dirty="0" smtClean="0">
                  <a:latin typeface="Arial" pitchFamily="34" charset="0"/>
                  <a:cs typeface="Arial" pitchFamily="34" charset="0"/>
                </a:rPr>
                <a:t>Фосфатные			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ru-RU" sz="1600" dirty="0" err="1" smtClean="0">
                  <a:latin typeface="Arial" pitchFamily="34" charset="0"/>
                  <a:cs typeface="Arial" pitchFamily="34" charset="0"/>
                </a:rPr>
                <a:t>Уратные</a:t>
              </a:r>
              <a:r>
                <a:rPr lang="ru-RU" sz="1600" dirty="0">
                  <a:latin typeface="Arial" pitchFamily="34" charset="0"/>
                  <a:cs typeface="Arial" pitchFamily="34" charset="0"/>
                </a:rPr>
                <a:t>			</a:t>
              </a:r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>
              <a:off x="133511" y="5028272"/>
              <a:ext cx="3834071" cy="1373187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Прямоугольник 12"/>
            <p:cNvSpPr>
              <a:spLocks noChangeArrowheads="1"/>
            </p:cNvSpPr>
            <p:nvPr/>
          </p:nvSpPr>
          <p:spPr bwMode="auto">
            <a:xfrm>
              <a:off x="1961778" y="5013176"/>
              <a:ext cx="18354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ru-RU" altLang="ru-RU" sz="1600" dirty="0">
                  <a:latin typeface="Arial" pitchFamily="34" charset="0"/>
                  <a:cs typeface="Arial" pitchFamily="34" charset="0"/>
                </a:rPr>
                <a:t>Карбонатные</a:t>
              </a:r>
            </a:p>
          </p:txBody>
        </p:sp>
        <p:sp>
          <p:nvSpPr>
            <p:cNvPr id="17" name="Прямоугольник 13"/>
            <p:cNvSpPr>
              <a:spLocks noChangeArrowheads="1"/>
            </p:cNvSpPr>
            <p:nvPr/>
          </p:nvSpPr>
          <p:spPr bwMode="auto">
            <a:xfrm>
              <a:off x="1976066" y="5441801"/>
              <a:ext cx="182211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ru-RU" altLang="ru-RU" sz="1600" dirty="0">
                  <a:latin typeface="Arial" pitchFamily="34" charset="0"/>
                  <a:cs typeface="Arial" pitchFamily="34" charset="0"/>
                </a:rPr>
                <a:t>Ксантиновые</a:t>
              </a:r>
            </a:p>
          </p:txBody>
        </p:sp>
        <p:sp>
          <p:nvSpPr>
            <p:cNvPr id="18" name="Прямоугольник 14"/>
            <p:cNvSpPr>
              <a:spLocks noChangeArrowheads="1"/>
            </p:cNvSpPr>
            <p:nvPr/>
          </p:nvSpPr>
          <p:spPr bwMode="auto">
            <a:xfrm>
              <a:off x="1977653" y="5876776"/>
              <a:ext cx="174049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charset="0"/>
                <a:buChar char="•"/>
              </a:pPr>
              <a:r>
                <a:rPr lang="ru-RU" altLang="ru-RU" sz="1600">
                  <a:latin typeface="Arial" pitchFamily="34" charset="0"/>
                  <a:cs typeface="Arial" pitchFamily="34" charset="0"/>
                </a:rPr>
                <a:t>Цистиновые</a:t>
              </a:r>
            </a:p>
          </p:txBody>
        </p:sp>
      </p:grpSp>
      <p:pic>
        <p:nvPicPr>
          <p:cNvPr id="19" name="Рисунок 5" descr="http://www.sroexpert.ru/main/images/stories/7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541915"/>
            <a:ext cx="2160588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6871866" y="4108064"/>
            <a:ext cx="20242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ru-RU" altLang="ru-RU" sz="1400" b="1" dirty="0">
                <a:latin typeface="Arial" pitchFamily="34" charset="0"/>
                <a:cs typeface="Arial" pitchFamily="34" charset="0"/>
              </a:rPr>
              <a:t>Почечный камень </a:t>
            </a:r>
          </a:p>
          <a:p>
            <a:pPr algn="ctr" eaLnBrk="1" hangingPunct="1"/>
            <a:r>
              <a:rPr lang="ru-RU" altLang="ru-RU" sz="1400" b="1" dirty="0">
                <a:latin typeface="Arial" pitchFamily="34" charset="0"/>
                <a:cs typeface="Arial" pitchFamily="34" charset="0"/>
              </a:rPr>
              <a:t>смешанного состава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871866" y="4076314"/>
            <a:ext cx="2024208" cy="5549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2" name="Рисунок 4" descr="http://tvoelechenie.ru/wp-content/uploads/2014/01/l-200x3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5573" y="2113671"/>
            <a:ext cx="1712979" cy="256946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1763688" y="2176845"/>
            <a:ext cx="6120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Минералогическая классификация </a:t>
            </a:r>
            <a:r>
              <a:rPr lang="ru-RU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почечных камней:</a:t>
            </a:r>
            <a:endParaRPr lang="ru-RU" u="sng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23" y="4680591"/>
            <a:ext cx="7160131" cy="2011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Прямоугольник 25"/>
          <p:cNvSpPr/>
          <p:nvPr/>
        </p:nvSpPr>
        <p:spPr>
          <a:xfrm>
            <a:off x="1403648" y="4355812"/>
            <a:ext cx="5502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u="sng" dirty="0" smtClean="0">
                <a:latin typeface="Arial" pitchFamily="34" charset="0"/>
                <a:cs typeface="Arial" pitchFamily="34" charset="0"/>
              </a:rPr>
              <a:t>Назначается диета в зависимости от типа камней</a:t>
            </a:r>
            <a:endParaRPr lang="ru-RU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1246" y="258691"/>
            <a:ext cx="401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пещерных образований</a:t>
            </a:r>
            <a:endParaRPr lang="ru-RU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155121" y="7212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 минеральном составе </a:t>
            </a:r>
            <a:r>
              <a:rPr lang="ru-RU" dirty="0" smtClean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могут </a:t>
            </a:r>
            <a:r>
              <a:rPr lang="ru-RU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встречаться </a:t>
            </a:r>
            <a:r>
              <a:rPr lang="ru-RU" b="1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оксалатные</a:t>
            </a:r>
            <a:r>
              <a:rPr lang="ru-RU" b="1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и </a:t>
            </a:r>
            <a:r>
              <a:rPr lang="ru-RU" b="1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уратные</a:t>
            </a:r>
            <a:r>
              <a:rPr lang="ru-RU" b="1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типы минералов</a:t>
            </a:r>
            <a:r>
              <a:rPr lang="ru-RU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Такие минералы формируются из раствора гуано и мочи летучих мышей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84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05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9" y="581130"/>
            <a:ext cx="3780812" cy="252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28710" y="3298175"/>
            <a:ext cx="8756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Рентгеновский спектрометр </a:t>
            </a:r>
            <a:r>
              <a:rPr lang="ru-RU" dirty="0" smtClean="0"/>
              <a:t>с </a:t>
            </a:r>
            <a:r>
              <a:rPr lang="ru-RU" dirty="0"/>
              <a:t>волновой дисперсией </a:t>
            </a:r>
            <a:r>
              <a:rPr lang="ru-RU" dirty="0">
                <a:solidFill>
                  <a:srgbClr val="FF0000"/>
                </a:solidFill>
              </a:rPr>
              <a:t>S8 </a:t>
            </a:r>
            <a:r>
              <a:rPr lang="ru-RU" dirty="0" smtClean="0">
                <a:solidFill>
                  <a:srgbClr val="FF0000"/>
                </a:solidFill>
              </a:rPr>
              <a:t>TIGER </a:t>
            </a:r>
            <a:r>
              <a:rPr lang="ru-RU" dirty="0" smtClean="0"/>
              <a:t>(</a:t>
            </a:r>
            <a:r>
              <a:rPr lang="ru-RU" dirty="0" err="1"/>
              <a:t>Bruker</a:t>
            </a:r>
            <a:r>
              <a:rPr lang="ru-RU" dirty="0"/>
              <a:t>, Германия)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528282" y="13891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b="1" dirty="0" err="1" smtClean="0">
                <a:solidFill>
                  <a:srgbClr val="FF0000"/>
                </a:solidFill>
              </a:rPr>
              <a:t>Рентгенофлуоресцентный</a:t>
            </a:r>
            <a:r>
              <a:rPr lang="ru-RU" sz="2000" b="1" dirty="0" smtClean="0">
                <a:solidFill>
                  <a:srgbClr val="FF0000"/>
                </a:solidFill>
              </a:rPr>
              <a:t> анализ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65" y="687343"/>
            <a:ext cx="3219974" cy="241498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73326" y="5417676"/>
            <a:ext cx="3093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1A1A1A"/>
                </a:solidFill>
                <a:latin typeface="Tahoma" panose="020B0604030504040204" pitchFamily="34" charset="0"/>
              </a:rPr>
              <a:t>ЦКП располагает большой коллекцией </a:t>
            </a:r>
            <a:r>
              <a:rPr lang="ru-RU" sz="1600" dirty="0" smtClean="0">
                <a:solidFill>
                  <a:srgbClr val="1A1A1A"/>
                </a:solidFill>
                <a:latin typeface="Tahoma" panose="020B0604030504040204" pitchFamily="34" charset="0"/>
              </a:rPr>
              <a:t>стандартных образцов геологических </a:t>
            </a:r>
            <a:r>
              <a:rPr lang="ru-RU" sz="1600" dirty="0">
                <a:solidFill>
                  <a:srgbClr val="1A1A1A"/>
                </a:solidFill>
                <a:latin typeface="Tahoma" panose="020B0604030504040204" pitchFamily="34" charset="0"/>
              </a:rPr>
              <a:t>материалов (более 150 наименований)</a:t>
            </a:r>
            <a:endParaRPr lang="ru-RU" sz="16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28710" y="3880872"/>
            <a:ext cx="8483368" cy="13234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1A1A1A"/>
                </a:solidFill>
                <a:latin typeface="Tahoma" panose="020B0604030504040204" pitchFamily="34" charset="0"/>
              </a:rPr>
              <a:t>Для рутинных исследований применяются </a:t>
            </a:r>
            <a:r>
              <a:rPr lang="ru-RU" sz="1600" dirty="0">
                <a:solidFill>
                  <a:srgbClr val="1A1A1A"/>
                </a:solidFill>
                <a:latin typeface="Tahoma" panose="020B0604030504040204" pitchFamily="34" charset="0"/>
              </a:rPr>
              <a:t>методики количественного анализа, разработанные в </a:t>
            </a:r>
            <a:r>
              <a:rPr lang="ru-RU" sz="1600" dirty="0" smtClean="0">
                <a:solidFill>
                  <a:srgbClr val="1A1A1A"/>
                </a:solidFill>
                <a:latin typeface="Tahoma" panose="020B0604030504040204" pitchFamily="34" charset="0"/>
              </a:rPr>
              <a:t>ИЗК СО РАН</a:t>
            </a:r>
          </a:p>
          <a:p>
            <a:r>
              <a:rPr lang="en-US" sz="1600" dirty="0" smtClean="0">
                <a:solidFill>
                  <a:srgbClr val="1A1A1A"/>
                </a:solidFill>
                <a:latin typeface="Tahoma" panose="020B0604030504040204" pitchFamily="34" charset="0"/>
              </a:rPr>
              <a:t>(</a:t>
            </a:r>
            <a:r>
              <a:rPr lang="ru-RU" sz="1600" dirty="0" smtClean="0">
                <a:solidFill>
                  <a:srgbClr val="1A1A1A"/>
                </a:solidFill>
                <a:latin typeface="Tahoma" panose="020B0604030504040204" pitchFamily="34" charset="0"/>
              </a:rPr>
              <a:t>с участием </a:t>
            </a:r>
            <a:r>
              <a:rPr lang="ru-RU" sz="1600" b="1" dirty="0" smtClean="0">
                <a:solidFill>
                  <a:srgbClr val="1A1A1A"/>
                </a:solidFill>
                <a:latin typeface="Tahoma" panose="020B0604030504040204" pitchFamily="34" charset="0"/>
              </a:rPr>
              <a:t>Ревенко А.Г., Худоноговой Е.В., Черкашиной Т.Ю., </a:t>
            </a:r>
            <a:r>
              <a:rPr lang="ru-RU" sz="1600" b="1" dirty="0" err="1" smtClean="0">
                <a:solidFill>
                  <a:srgbClr val="1A1A1A"/>
                </a:solidFill>
                <a:latin typeface="Tahoma" panose="020B0604030504040204" pitchFamily="34" charset="0"/>
              </a:rPr>
              <a:t>Штельмах</a:t>
            </a:r>
            <a:r>
              <a:rPr lang="ru-RU" sz="1600" b="1" dirty="0" smtClean="0">
                <a:solidFill>
                  <a:srgbClr val="1A1A1A"/>
                </a:solidFill>
                <a:latin typeface="Tahoma" panose="020B0604030504040204" pitchFamily="34" charset="0"/>
              </a:rPr>
              <a:t> С.И.</a:t>
            </a:r>
            <a:r>
              <a:rPr lang="ru-RU" sz="1600" dirty="0" smtClean="0">
                <a:solidFill>
                  <a:srgbClr val="1A1A1A"/>
                </a:solidFill>
                <a:latin typeface="Tahoma" panose="020B0604030504040204" pitchFamily="34" charset="0"/>
              </a:rPr>
              <a:t>),</a:t>
            </a:r>
          </a:p>
          <a:p>
            <a:r>
              <a:rPr lang="ru-RU" sz="1600" dirty="0" smtClean="0">
                <a:solidFill>
                  <a:srgbClr val="1A1A1A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ru-RU" sz="1600" dirty="0" smtClean="0">
                <a:solidFill>
                  <a:srgbClr val="1A1A1A"/>
                </a:solidFill>
                <a:latin typeface="Tahoma" panose="020B0604030504040204" pitchFamily="34" charset="0"/>
              </a:rPr>
              <a:t>а </a:t>
            </a:r>
            <a:r>
              <a:rPr lang="ru-RU" sz="1600" dirty="0">
                <a:solidFill>
                  <a:srgbClr val="1A1A1A"/>
                </a:solidFill>
                <a:latin typeface="Tahoma" panose="020B0604030504040204" pitchFamily="34" charset="0"/>
              </a:rPr>
              <a:t>также методики, опубликованные в научной литературе.</a:t>
            </a:r>
            <a:endParaRPr lang="ru-RU" sz="16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11" y="5417676"/>
            <a:ext cx="3431330" cy="11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8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993744" y="270933"/>
            <a:ext cx="7295123" cy="3052233"/>
            <a:chOff x="346044" y="321284"/>
            <a:chExt cx="8425080" cy="3488358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6053" y="321284"/>
              <a:ext cx="3158372" cy="3179428"/>
            </a:xfrm>
            <a:prstGeom prst="rect">
              <a:avLst/>
            </a:prstGeom>
          </p:spPr>
        </p:pic>
        <p:grpSp>
          <p:nvGrpSpPr>
            <p:cNvPr id="4" name="Группа 3"/>
            <p:cNvGrpSpPr/>
            <p:nvPr/>
          </p:nvGrpSpPr>
          <p:grpSpPr>
            <a:xfrm>
              <a:off x="346044" y="756644"/>
              <a:ext cx="8425080" cy="3052998"/>
              <a:chOff x="1398588" y="2692400"/>
              <a:chExt cx="8425080" cy="3052998"/>
            </a:xfrm>
          </p:grpSpPr>
          <p:pic>
            <p:nvPicPr>
              <p:cNvPr id="5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5125" y="2729706"/>
                <a:ext cx="2182812" cy="151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8588" y="2692400"/>
                <a:ext cx="1711325" cy="1651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Text Box 10"/>
              <p:cNvSpPr txBox="1">
                <a:spLocks noChangeArrowheads="1"/>
              </p:cNvSpPr>
              <p:nvPr/>
            </p:nvSpPr>
            <p:spPr bwMode="auto">
              <a:xfrm>
                <a:off x="1649413" y="4437063"/>
                <a:ext cx="1209675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ru-RU" altLang="ru-RU">
                    <a:solidFill>
                      <a:srgbClr val="FF0000"/>
                    </a:solidFill>
                  </a:rPr>
                  <a:t>1-5 г</a:t>
                </a:r>
              </a:p>
            </p:txBody>
          </p:sp>
          <p:sp>
            <p:nvSpPr>
              <p:cNvPr id="9" name="Text Box 12"/>
              <p:cNvSpPr txBox="1">
                <a:spLocks noChangeArrowheads="1"/>
              </p:cNvSpPr>
              <p:nvPr/>
            </p:nvSpPr>
            <p:spPr bwMode="auto">
              <a:xfrm>
                <a:off x="4574448" y="5369160"/>
                <a:ext cx="1866900" cy="3762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ru-RU" altLang="ru-RU" dirty="0"/>
                  <a:t>Прессование</a:t>
                </a:r>
              </a:p>
            </p:txBody>
          </p:sp>
          <p:sp>
            <p:nvSpPr>
              <p:cNvPr id="10" name="Text Box 13"/>
              <p:cNvSpPr txBox="1">
                <a:spLocks noChangeArrowheads="1"/>
              </p:cNvSpPr>
              <p:nvPr/>
            </p:nvSpPr>
            <p:spPr bwMode="auto">
              <a:xfrm>
                <a:off x="7369393" y="4495579"/>
                <a:ext cx="2454275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ru-RU" altLang="ru-RU" dirty="0">
                    <a:solidFill>
                      <a:srgbClr val="FF0000"/>
                    </a:solidFill>
                  </a:rPr>
                  <a:t>Таблетка-излучатель</a:t>
                </a:r>
              </a:p>
            </p:txBody>
          </p:sp>
          <p:sp>
            <p:nvSpPr>
              <p:cNvPr id="8" name="Line 11"/>
              <p:cNvSpPr>
                <a:spLocks noChangeShapeType="1"/>
              </p:cNvSpPr>
              <p:nvPr/>
            </p:nvSpPr>
            <p:spPr bwMode="auto">
              <a:xfrm flipV="1">
                <a:off x="3319482" y="3650201"/>
                <a:ext cx="738231" cy="125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ru-RU"/>
              </a:p>
            </p:txBody>
          </p:sp>
        </p:grp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V="1">
              <a:off x="5223886" y="1687439"/>
              <a:ext cx="738231" cy="125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373378" y="3459472"/>
            <a:ext cx="82893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 помощью метода РФА с волновой дисперсией определяются содержания основных и примесных </a:t>
            </a:r>
            <a:r>
              <a:rPr lang="ru-RU" dirty="0" smtClean="0"/>
              <a:t>элементов </a:t>
            </a:r>
            <a:r>
              <a:rPr lang="ru-RU" i="1" dirty="0" smtClean="0"/>
              <a:t>в </a:t>
            </a:r>
            <a:r>
              <a:rPr lang="ru-RU" i="1" dirty="0"/>
              <a:t>горных породах, почвах, осадках и других природных средах</a:t>
            </a:r>
            <a:r>
              <a:rPr lang="ru-RU" i="1" dirty="0" smtClean="0"/>
              <a:t> </a:t>
            </a:r>
            <a:endParaRPr lang="en-US" i="1" dirty="0" smtClean="0"/>
          </a:p>
          <a:p>
            <a:endParaRPr lang="en-US" dirty="0" smtClean="0"/>
          </a:p>
          <a:p>
            <a:pPr algn="ctr"/>
            <a:r>
              <a:rPr lang="ru-RU" b="1" dirty="0" smtClean="0">
                <a:solidFill>
                  <a:srgbClr val="FF0000"/>
                </a:solidFill>
              </a:rPr>
              <a:t>Возможно определение широкого круга элементов</a:t>
            </a:r>
            <a:r>
              <a:rPr lang="ru-RU" dirty="0" smtClean="0"/>
              <a:t>: </a:t>
            </a:r>
          </a:p>
          <a:p>
            <a:pPr algn="ctr"/>
            <a:r>
              <a:rPr lang="ru-RU" b="1" dirty="0" smtClean="0"/>
              <a:t>Na</a:t>
            </a:r>
            <a:r>
              <a:rPr lang="ru-RU" b="1" baseline="-25000" dirty="0" smtClean="0"/>
              <a:t>2</a:t>
            </a:r>
            <a:r>
              <a:rPr lang="ru-RU" b="1" dirty="0" smtClean="0"/>
              <a:t>O</a:t>
            </a:r>
            <a:r>
              <a:rPr lang="ru-RU" b="1" dirty="0"/>
              <a:t>, </a:t>
            </a:r>
            <a:r>
              <a:rPr lang="ru-RU" b="1" dirty="0" err="1"/>
              <a:t>MgO</a:t>
            </a:r>
            <a:r>
              <a:rPr lang="ru-RU" b="1" dirty="0"/>
              <a:t>, Al</a:t>
            </a:r>
            <a:r>
              <a:rPr lang="ru-RU" b="1" baseline="-25000" dirty="0"/>
              <a:t>2</a:t>
            </a:r>
            <a:r>
              <a:rPr lang="ru-RU" b="1" dirty="0"/>
              <a:t>O</a:t>
            </a:r>
            <a:r>
              <a:rPr lang="ru-RU" b="1" baseline="-25000" dirty="0"/>
              <a:t>3</a:t>
            </a:r>
            <a:r>
              <a:rPr lang="ru-RU" b="1" dirty="0"/>
              <a:t>, SiO</a:t>
            </a:r>
            <a:r>
              <a:rPr lang="ru-RU" b="1" baseline="-25000" dirty="0"/>
              <a:t>2</a:t>
            </a:r>
            <a:r>
              <a:rPr lang="ru-RU" b="1" dirty="0"/>
              <a:t>, P</a:t>
            </a:r>
            <a:r>
              <a:rPr lang="ru-RU" b="1" baseline="-25000" dirty="0"/>
              <a:t>2</a:t>
            </a:r>
            <a:r>
              <a:rPr lang="ru-RU" b="1" dirty="0"/>
              <a:t>O</a:t>
            </a:r>
            <a:r>
              <a:rPr lang="ru-RU" b="1" baseline="-25000" dirty="0"/>
              <a:t>5</a:t>
            </a:r>
            <a:r>
              <a:rPr lang="ru-RU" b="1" dirty="0"/>
              <a:t>, S(общ.), K</a:t>
            </a:r>
            <a:r>
              <a:rPr lang="ru-RU" b="1" baseline="-25000" dirty="0"/>
              <a:t>2</a:t>
            </a:r>
            <a:r>
              <a:rPr lang="ru-RU" b="1" dirty="0"/>
              <a:t>O, </a:t>
            </a:r>
            <a:r>
              <a:rPr lang="ru-RU" b="1" dirty="0" err="1"/>
              <a:t>CaO</a:t>
            </a:r>
            <a:r>
              <a:rPr lang="ru-RU" b="1" dirty="0"/>
              <a:t>, TiO</a:t>
            </a:r>
            <a:r>
              <a:rPr lang="ru-RU" b="1" baseline="-25000" dirty="0"/>
              <a:t>2</a:t>
            </a:r>
            <a:r>
              <a:rPr lang="ru-RU" b="1" dirty="0"/>
              <a:t>, </a:t>
            </a:r>
            <a:r>
              <a:rPr lang="ru-RU" b="1" dirty="0" err="1"/>
              <a:t>MnO</a:t>
            </a:r>
            <a:r>
              <a:rPr lang="ru-RU" b="1" dirty="0"/>
              <a:t>, Fe</a:t>
            </a:r>
            <a:r>
              <a:rPr lang="ru-RU" b="1" baseline="-25000" dirty="0"/>
              <a:t>2</a:t>
            </a:r>
            <a:r>
              <a:rPr lang="ru-RU" b="1" dirty="0"/>
              <a:t>O</a:t>
            </a:r>
            <a:r>
              <a:rPr lang="ru-RU" b="1" baseline="-25000" dirty="0"/>
              <a:t>3</a:t>
            </a:r>
            <a:r>
              <a:rPr lang="ru-RU" b="1" dirty="0"/>
              <a:t>, </a:t>
            </a:r>
            <a:endParaRPr lang="ru-RU" b="1" dirty="0" smtClean="0"/>
          </a:p>
          <a:p>
            <a:pPr algn="ctr"/>
            <a:r>
              <a:rPr lang="ru-RU" b="1" dirty="0" smtClean="0"/>
              <a:t>C</a:t>
            </a:r>
            <a:r>
              <a:rPr lang="ru-RU" b="1" dirty="0"/>
              <a:t>, F, </a:t>
            </a:r>
            <a:r>
              <a:rPr lang="ru-RU" b="1" dirty="0" err="1"/>
              <a:t>Cl</a:t>
            </a:r>
            <a:r>
              <a:rPr lang="ru-RU" b="1" dirty="0"/>
              <a:t>, </a:t>
            </a:r>
            <a:r>
              <a:rPr lang="ru-RU" b="1" dirty="0" err="1"/>
              <a:t>Sc</a:t>
            </a:r>
            <a:r>
              <a:rPr lang="ru-RU" b="1" dirty="0"/>
              <a:t>, V, </a:t>
            </a:r>
            <a:r>
              <a:rPr lang="ru-RU" b="1" dirty="0" err="1"/>
              <a:t>Cr</a:t>
            </a:r>
            <a:r>
              <a:rPr lang="ru-RU" b="1" dirty="0"/>
              <a:t>, </a:t>
            </a:r>
            <a:r>
              <a:rPr lang="ru-RU" b="1" dirty="0" err="1"/>
              <a:t>Co</a:t>
            </a:r>
            <a:r>
              <a:rPr lang="ru-RU" b="1" dirty="0"/>
              <a:t>, </a:t>
            </a:r>
            <a:r>
              <a:rPr lang="ru-RU" b="1" dirty="0" err="1"/>
              <a:t>Ni</a:t>
            </a:r>
            <a:r>
              <a:rPr lang="ru-RU" b="1" dirty="0"/>
              <a:t>, </a:t>
            </a:r>
            <a:r>
              <a:rPr lang="ru-RU" b="1" dirty="0" err="1"/>
              <a:t>Cu</a:t>
            </a:r>
            <a:r>
              <a:rPr lang="ru-RU" b="1" dirty="0"/>
              <a:t>, </a:t>
            </a:r>
            <a:r>
              <a:rPr lang="ru-RU" b="1" dirty="0" err="1"/>
              <a:t>Zn</a:t>
            </a:r>
            <a:r>
              <a:rPr lang="ru-RU" b="1" dirty="0"/>
              <a:t>, </a:t>
            </a:r>
            <a:r>
              <a:rPr lang="ru-RU" b="1" dirty="0" err="1"/>
              <a:t>Ga</a:t>
            </a:r>
            <a:r>
              <a:rPr lang="ru-RU" b="1" dirty="0"/>
              <a:t>, </a:t>
            </a:r>
            <a:r>
              <a:rPr lang="ru-RU" b="1" dirty="0" err="1"/>
              <a:t>Ge</a:t>
            </a:r>
            <a:r>
              <a:rPr lang="ru-RU" b="1" dirty="0"/>
              <a:t>, </a:t>
            </a:r>
            <a:r>
              <a:rPr lang="ru-RU" b="1" dirty="0" err="1"/>
              <a:t>As</a:t>
            </a:r>
            <a:r>
              <a:rPr lang="ru-RU" b="1" dirty="0"/>
              <a:t>, </a:t>
            </a:r>
            <a:r>
              <a:rPr lang="ru-RU" b="1" dirty="0" err="1"/>
              <a:t>Rb</a:t>
            </a:r>
            <a:r>
              <a:rPr lang="ru-RU" b="1" dirty="0"/>
              <a:t>, </a:t>
            </a:r>
            <a:r>
              <a:rPr lang="ru-RU" b="1" dirty="0" err="1"/>
              <a:t>Sr</a:t>
            </a:r>
            <a:r>
              <a:rPr lang="ru-RU" b="1" dirty="0"/>
              <a:t>, Y, </a:t>
            </a:r>
            <a:r>
              <a:rPr lang="ru-RU" b="1" dirty="0" err="1"/>
              <a:t>Zr</a:t>
            </a:r>
            <a:r>
              <a:rPr lang="ru-RU" b="1" dirty="0"/>
              <a:t>, </a:t>
            </a:r>
            <a:r>
              <a:rPr lang="ru-RU" b="1" dirty="0" err="1"/>
              <a:t>Nb</a:t>
            </a:r>
            <a:r>
              <a:rPr lang="ru-RU" b="1" dirty="0"/>
              <a:t>, </a:t>
            </a:r>
            <a:r>
              <a:rPr lang="ru-RU" b="1" dirty="0" err="1"/>
              <a:t>Mo</a:t>
            </a:r>
            <a:r>
              <a:rPr lang="ru-RU" b="1" dirty="0"/>
              <a:t>, </a:t>
            </a:r>
            <a:r>
              <a:rPr lang="ru-RU" b="1" dirty="0" err="1"/>
              <a:t>Sn</a:t>
            </a:r>
            <a:r>
              <a:rPr lang="ru-RU" b="1" dirty="0"/>
              <a:t>, </a:t>
            </a:r>
            <a:r>
              <a:rPr lang="ru-RU" b="1" dirty="0" err="1"/>
              <a:t>Sb</a:t>
            </a:r>
            <a:r>
              <a:rPr lang="ru-RU" b="1" dirty="0"/>
              <a:t>, </a:t>
            </a:r>
            <a:r>
              <a:rPr lang="ru-RU" b="1" dirty="0" err="1"/>
              <a:t>Cs</a:t>
            </a:r>
            <a:r>
              <a:rPr lang="ru-RU" b="1" dirty="0"/>
              <a:t>, </a:t>
            </a:r>
            <a:r>
              <a:rPr lang="ru-RU" b="1" dirty="0" err="1"/>
              <a:t>Ba</a:t>
            </a:r>
            <a:r>
              <a:rPr lang="ru-RU" b="1" dirty="0"/>
              <a:t>, </a:t>
            </a:r>
            <a:r>
              <a:rPr lang="ru-RU" b="1" dirty="0" err="1"/>
              <a:t>La</a:t>
            </a:r>
            <a:r>
              <a:rPr lang="ru-RU" b="1" dirty="0"/>
              <a:t>, </a:t>
            </a:r>
            <a:r>
              <a:rPr lang="ru-RU" b="1" dirty="0" err="1"/>
              <a:t>Ce</a:t>
            </a:r>
            <a:r>
              <a:rPr lang="ru-RU" b="1" dirty="0"/>
              <a:t>, </a:t>
            </a:r>
            <a:r>
              <a:rPr lang="ru-RU" b="1" dirty="0" err="1"/>
              <a:t>Nd</a:t>
            </a:r>
            <a:r>
              <a:rPr lang="ru-RU" b="1" dirty="0"/>
              <a:t>, </a:t>
            </a:r>
            <a:r>
              <a:rPr lang="ru-RU" b="1" dirty="0" err="1"/>
              <a:t>Ta</a:t>
            </a:r>
            <a:r>
              <a:rPr lang="ru-RU" b="1" dirty="0"/>
              <a:t>, W, </a:t>
            </a:r>
            <a:r>
              <a:rPr lang="ru-RU" b="1" dirty="0" err="1"/>
              <a:t>Bi</a:t>
            </a:r>
            <a:r>
              <a:rPr lang="ru-RU" b="1" dirty="0"/>
              <a:t>, </a:t>
            </a:r>
            <a:r>
              <a:rPr lang="ru-RU" b="1" dirty="0" err="1"/>
              <a:t>Th</a:t>
            </a:r>
            <a:r>
              <a:rPr lang="ru-RU" b="1" dirty="0"/>
              <a:t>, U, </a:t>
            </a:r>
            <a:r>
              <a:rPr lang="ru-RU" b="1" dirty="0" err="1" smtClean="0"/>
              <a:t>Pb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9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0" y="222311"/>
            <a:ext cx="2911081" cy="396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30672" y="4206308"/>
            <a:ext cx="318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Руководитель – Ревенко А.Г.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13" name="Прямоугольник 6"/>
          <p:cNvSpPr>
            <a:spLocks noChangeArrowheads="1"/>
          </p:cNvSpPr>
          <p:nvPr/>
        </p:nvSpPr>
        <p:spPr bwMode="auto">
          <a:xfrm>
            <a:off x="3667868" y="6444294"/>
            <a:ext cx="4918241" cy="338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Рис.1.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Спектр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в диапазоне длин волн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0.125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0.145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нм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128" y="254844"/>
            <a:ext cx="5196981" cy="195288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744" y="2296715"/>
            <a:ext cx="5742994" cy="162750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128" y="4064693"/>
            <a:ext cx="5819649" cy="1481183"/>
          </a:xfrm>
          <a:prstGeom prst="rect">
            <a:avLst/>
          </a:prstGeom>
        </p:spPr>
      </p:pic>
      <p:grpSp>
        <p:nvGrpSpPr>
          <p:cNvPr id="10" name="Группа 9"/>
          <p:cNvGrpSpPr>
            <a:grpSpLocks/>
          </p:cNvGrpSpPr>
          <p:nvPr/>
        </p:nvGrpSpPr>
        <p:grpSpPr bwMode="auto">
          <a:xfrm>
            <a:off x="176168" y="4742797"/>
            <a:ext cx="3343013" cy="2040051"/>
            <a:chOff x="2627785" y="3789040"/>
            <a:chExt cx="4287390" cy="2761240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2627785" y="3789040"/>
              <a:ext cx="4287390" cy="276124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pic>
          <p:nvPicPr>
            <p:cNvPr id="12" name="Picture 12" descr="HfLb_spectrum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940362"/>
              <a:ext cx="4143375" cy="254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670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4264</TotalTime>
  <Words>2175</Words>
  <Application>Microsoft Office PowerPoint</Application>
  <PresentationFormat>Экран (4:3)</PresentationFormat>
  <Paragraphs>204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7" baseType="lpstr">
      <vt:lpstr>Arial</vt:lpstr>
      <vt:lpstr>ArialMT</vt:lpstr>
      <vt:lpstr>Calibri</vt:lpstr>
      <vt:lpstr>Calibri Light</vt:lpstr>
      <vt:lpstr>Courier New</vt:lpstr>
      <vt:lpstr>Linux Libertine G</vt:lpstr>
      <vt:lpstr>NexusSans</vt:lpstr>
      <vt:lpstr>Symbol</vt:lpstr>
      <vt:lpstr>Tahoma</vt:lpstr>
      <vt:lpstr>Times New Roman</vt:lpstr>
      <vt:lpstr>Wingdings</vt:lpstr>
      <vt:lpstr>yandex-sans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глинистых минералов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Galina</dc:creator>
  <cp:lastModifiedBy>user</cp:lastModifiedBy>
  <cp:revision>143</cp:revision>
  <dcterms:created xsi:type="dcterms:W3CDTF">2018-10-11T04:59:03Z</dcterms:created>
  <dcterms:modified xsi:type="dcterms:W3CDTF">2023-09-13T08:22:01Z</dcterms:modified>
</cp:coreProperties>
</file>